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theme/themeOverride8.xml" ContentType="application/vnd.openxmlformats-officedocument.themeOverride+xml"/>
  <Override PartName="/ppt/charts/chart10.xml" ContentType="application/vnd.openxmlformats-officedocument.drawingml.chart+xml"/>
  <Override PartName="/ppt/theme/themeOverride9.xml" ContentType="application/vnd.openxmlformats-officedocument.themeOverride+xml"/>
  <Override PartName="/ppt/charts/chart11.xml" ContentType="application/vnd.openxmlformats-officedocument.drawingml.chart+xml"/>
  <Override PartName="/ppt/theme/themeOverride10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18"/>
  </p:notesMasterIdLst>
  <p:sldIdLst>
    <p:sldId id="258" r:id="rId4"/>
    <p:sldId id="259" r:id="rId5"/>
    <p:sldId id="260" r:id="rId6"/>
    <p:sldId id="269" r:id="rId7"/>
    <p:sldId id="261" r:id="rId8"/>
    <p:sldId id="271" r:id="rId9"/>
    <p:sldId id="262" r:id="rId10"/>
    <p:sldId id="272" r:id="rId11"/>
    <p:sldId id="274" r:id="rId12"/>
    <p:sldId id="273" r:id="rId13"/>
    <p:sldId id="263" r:id="rId14"/>
    <p:sldId id="266" r:id="rId15"/>
    <p:sldId id="267" r:id="rId16"/>
    <p:sldId id="265" r:id="rId17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B5F5"/>
    <a:srgbClr val="F3B3F3"/>
    <a:srgbClr val="F7EA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03" autoAdjust="0"/>
  </p:normalViewPr>
  <p:slideViewPr>
    <p:cSldViewPr>
      <p:cViewPr>
        <p:scale>
          <a:sx n="82" d="100"/>
          <a:sy n="82" d="100"/>
        </p:scale>
        <p:origin x="-2454" y="-6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0.xlsx"/><Relationship Id="rId1" Type="http://schemas.openxmlformats.org/officeDocument/2006/relationships/themeOverride" Target="../theme/themeOverride9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1.xlsx"/><Relationship Id="rId1" Type="http://schemas.openxmlformats.org/officeDocument/2006/relationships/themeOverride" Target="../theme/themeOverride10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4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5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6.xlsx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7.xlsx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9.xlsx"/><Relationship Id="rId1" Type="http://schemas.openxmlformats.org/officeDocument/2006/relationships/themeOverride" Target="../theme/themeOverrid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 sz="2000" b="1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Исполнение годового  плана  по доходам бюджетов поселений  </a:t>
            </a:r>
          </a:p>
          <a:p>
            <a:pPr>
              <a:defRPr sz="1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 sz="2000" b="1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по состоянию на 01.01.2018 года</a:t>
            </a:r>
          </a:p>
        </c:rich>
      </c:tx>
      <c:layout>
        <c:manualLayout>
          <c:xMode val="edge"/>
          <c:yMode val="edge"/>
          <c:x val="0.16961242344706912"/>
          <c:y val="1.7940890908157609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8.2980643044619426E-2"/>
          <c:y val="0.19608040422942777"/>
          <c:w val="0.85870374015748019"/>
          <c:h val="0.590202341391705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lumMod val="75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C0504D">
                  <a:lumMod val="75000"/>
                </a:srgbClr>
              </a:solidFill>
              <a:ln w="25400"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C0504D">
                  <a:lumMod val="75000"/>
                </a:srgbClr>
              </a:solidFill>
              <a:ln w="25400"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rgbClr val="C0504D">
                  <a:lumMod val="75000"/>
                </a:srgbClr>
              </a:solidFill>
              <a:ln w="25400">
                <a:noFill/>
              </a:ln>
            </c:spPr>
          </c:dPt>
          <c:dPt>
            <c:idx val="3"/>
            <c:invertIfNegative val="0"/>
            <c:bubble3D val="0"/>
            <c:spPr>
              <a:solidFill>
                <a:srgbClr val="C0504D">
                  <a:lumMod val="75000"/>
                </a:srgbClr>
              </a:solidFill>
              <a:ln w="25400">
                <a:noFill/>
              </a:ln>
            </c:spPr>
          </c:dPt>
          <c:dPt>
            <c:idx val="4"/>
            <c:invertIfNegative val="0"/>
            <c:bubble3D val="0"/>
            <c:spPr>
              <a:solidFill>
                <a:srgbClr val="C0504D">
                  <a:lumMod val="75000"/>
                </a:srgbClr>
              </a:solidFill>
              <a:ln w="25400">
                <a:noFill/>
              </a:ln>
            </c:spPr>
          </c:dPt>
          <c:dPt>
            <c:idx val="5"/>
            <c:invertIfNegative val="0"/>
            <c:bubble3D val="0"/>
            <c:spPr>
              <a:solidFill>
                <a:srgbClr val="C0504D">
                  <a:lumMod val="75000"/>
                </a:srgbClr>
              </a:solidFill>
              <a:ln w="25400">
                <a:noFill/>
              </a:ln>
            </c:spPr>
          </c:dPt>
          <c:dPt>
            <c:idx val="6"/>
            <c:invertIfNegative val="0"/>
            <c:bubble3D val="0"/>
            <c:spPr>
              <a:solidFill>
                <a:srgbClr val="C0504D">
                  <a:lumMod val="75000"/>
                </a:srgbClr>
              </a:solidFill>
              <a:ln w="25400">
                <a:noFill/>
              </a:ln>
            </c:spPr>
          </c:dPt>
          <c:dPt>
            <c:idx val="7"/>
            <c:invertIfNegative val="0"/>
            <c:bubble3D val="0"/>
            <c:spPr>
              <a:solidFill>
                <a:srgbClr val="C0504D">
                  <a:lumMod val="75000"/>
                </a:srgbClr>
              </a:solidFill>
              <a:ln w="25400">
                <a:noFill/>
              </a:ln>
            </c:spPr>
          </c:dPt>
          <c:dPt>
            <c:idx val="8"/>
            <c:invertIfNegative val="0"/>
            <c:bubble3D val="0"/>
            <c:spPr>
              <a:solidFill>
                <a:srgbClr val="C0504D">
                  <a:lumMod val="75000"/>
                </a:srgbClr>
              </a:solidFill>
              <a:ln w="25400">
                <a:noFill/>
              </a:ln>
            </c:spPr>
          </c:dPt>
          <c:dPt>
            <c:idx val="9"/>
            <c:invertIfNegative val="0"/>
            <c:bubble3D val="0"/>
            <c:spPr>
              <a:solidFill>
                <a:srgbClr val="C0504D">
                  <a:lumMod val="75000"/>
                </a:srgbClr>
              </a:solidFill>
              <a:ln w="25400">
                <a:noFill/>
              </a:ln>
            </c:spPr>
          </c:dPt>
          <c:dPt>
            <c:idx val="10"/>
            <c:invertIfNegative val="0"/>
            <c:bubble3D val="0"/>
            <c:spPr>
              <a:solidFill>
                <a:srgbClr val="C0504D">
                  <a:lumMod val="40000"/>
                  <a:lumOff val="60000"/>
                </a:srgbClr>
              </a:solidFill>
              <a:ln w="25400">
                <a:noFill/>
              </a:ln>
            </c:spPr>
          </c:dPt>
          <c:dPt>
            <c:idx val="11"/>
            <c:invertIfNegative val="0"/>
            <c:bubble3D val="0"/>
            <c:spPr>
              <a:solidFill>
                <a:srgbClr val="C0504D">
                  <a:lumMod val="40000"/>
                  <a:lumOff val="60000"/>
                </a:srgbClr>
              </a:solidFill>
              <a:ln w="25400">
                <a:noFill/>
              </a:ln>
            </c:spPr>
          </c:dPt>
          <c:dPt>
            <c:idx val="12"/>
            <c:invertIfNegative val="0"/>
            <c:bubble3D val="0"/>
            <c:spPr>
              <a:solidFill>
                <a:srgbClr val="C0504D">
                  <a:lumMod val="40000"/>
                  <a:lumOff val="60000"/>
                </a:srgbClr>
              </a:solidFill>
              <a:ln w="25400">
                <a:noFill/>
              </a:ln>
            </c:spPr>
          </c:dPt>
          <c:dPt>
            <c:idx val="13"/>
            <c:invertIfNegative val="0"/>
            <c:bubble3D val="0"/>
            <c:spPr>
              <a:solidFill>
                <a:srgbClr val="C0504D">
                  <a:lumMod val="40000"/>
                  <a:lumOff val="60000"/>
                </a:srgbClr>
              </a:solidFill>
              <a:ln w="25400">
                <a:noFill/>
              </a:ln>
            </c:spPr>
          </c:dPt>
          <c:dPt>
            <c:idx val="14"/>
            <c:invertIfNegative val="0"/>
            <c:bubble3D val="0"/>
            <c:spPr>
              <a:solidFill>
                <a:srgbClr val="C0504D">
                  <a:lumMod val="40000"/>
                  <a:lumOff val="60000"/>
                </a:srgbClr>
              </a:solidFill>
              <a:ln w="25400">
                <a:noFill/>
              </a:ln>
            </c:spPr>
          </c:dPt>
          <c:dPt>
            <c:idx val="15"/>
            <c:invertIfNegative val="0"/>
            <c:bubble3D val="0"/>
            <c:spPr>
              <a:solidFill>
                <a:srgbClr val="C0504D">
                  <a:lumMod val="40000"/>
                  <a:lumOff val="60000"/>
                </a:srgbClr>
              </a:solidFill>
              <a:ln w="25400">
                <a:noFill/>
              </a:ln>
            </c:spPr>
          </c:dPt>
          <c:dPt>
            <c:idx val="16"/>
            <c:invertIfNegative val="0"/>
            <c:bubble3D val="0"/>
            <c:spPr>
              <a:solidFill>
                <a:srgbClr val="C0504D">
                  <a:lumMod val="40000"/>
                  <a:lumOff val="60000"/>
                </a:srgbClr>
              </a:solidFill>
              <a:ln w="25400">
                <a:noFill/>
              </a:ln>
            </c:spPr>
          </c:dPt>
          <c:dLbls>
            <c:dLbl>
              <c:idx val="0"/>
              <c:layout>
                <c:manualLayout>
                  <c:x val="-1.0927027127437547E-7"/>
                  <c:y val="2.427336498460395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4259770401305997E-3"/>
                  <c:y val="2.018392104366046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1.759943681802182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4913206623526764E-3"/>
                  <c:y val="1.759943681802182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3.853564547206165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1484305510936862E-4"/>
                  <c:y val="3.853583771933471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"/>
                  <c:y val="-1.998160437368909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"/>
                  <c:y val="-1.453741590161491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1.3877324451845685E-3"/>
                  <c:y val="-5.97084207268851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3.8245219347581552E-5"/>
                  <c:y val="-6.61120749736794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6.9840463038281107E-17"/>
                  <c:y val="-5.085190622358611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1.4717660292463443E-3"/>
                  <c:y val="-8.153091033112352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1.0176587037218312E-16"/>
                  <c:y val="6.82801522080482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1.0927027117260959E-7"/>
                  <c:y val="8.5000974223200263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1.3878417154558427E-3"/>
                  <c:y val="5.663531960251693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1.3111339850212312E-3"/>
                  <c:y val="4.495753532991782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1.3952720939025003E-3"/>
                  <c:y val="5.615966945179954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-1.3877324451845685E-3"/>
                  <c:y val="-4.27400314043714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8"/>
              <c:layout>
                <c:manualLayout>
                  <c:x val="1.2948527146023671E-4"/>
                  <c:y val="3.887258284900237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9"/>
              <c:layout>
                <c:manualLayout>
                  <c:x val="0"/>
                  <c:y val="4.054106489064855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 rot="-5400000" vert="horz"/>
              <a:lstStyle/>
              <a:p>
                <a:pPr algn="ctr">
                  <a:defRPr sz="12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'Табл. 1'!$B$7:$B$23</c:f>
              <c:strCache>
                <c:ptCount val="17"/>
                <c:pt idx="0">
                  <c:v>Кондратовское</c:v>
                </c:pt>
                <c:pt idx="1">
                  <c:v>Савинское</c:v>
                </c:pt>
                <c:pt idx="2">
                  <c:v>Кукуштанское</c:v>
                </c:pt>
                <c:pt idx="3">
                  <c:v>Хохловское</c:v>
                </c:pt>
                <c:pt idx="4">
                  <c:v>Бершетское</c:v>
                </c:pt>
                <c:pt idx="5">
                  <c:v>Сылвенское</c:v>
                </c:pt>
                <c:pt idx="6">
                  <c:v>Лобановское</c:v>
                </c:pt>
                <c:pt idx="7">
                  <c:v>Фроловское</c:v>
                </c:pt>
                <c:pt idx="8">
                  <c:v>Пальниковское</c:v>
                </c:pt>
                <c:pt idx="9">
                  <c:v>Усть-Качкинское</c:v>
                </c:pt>
                <c:pt idx="10">
                  <c:v>Гамовское</c:v>
                </c:pt>
                <c:pt idx="11">
                  <c:v>Платошинское</c:v>
                </c:pt>
                <c:pt idx="12">
                  <c:v>Юго-Камское</c:v>
                </c:pt>
                <c:pt idx="13">
                  <c:v>Двуреченское</c:v>
                </c:pt>
                <c:pt idx="14">
                  <c:v>Култаевское</c:v>
                </c:pt>
                <c:pt idx="15">
                  <c:v>Юговское</c:v>
                </c:pt>
                <c:pt idx="16">
                  <c:v>Заболотское</c:v>
                </c:pt>
              </c:strCache>
            </c:strRef>
          </c:cat>
          <c:val>
            <c:numRef>
              <c:f>'Табл. 1'!$I$7:$I$23</c:f>
              <c:numCache>
                <c:formatCode>#,##0.0</c:formatCode>
                <c:ptCount val="17"/>
                <c:pt idx="0">
                  <c:v>106.03161800877405</c:v>
                </c:pt>
                <c:pt idx="1">
                  <c:v>104.66690410678086</c:v>
                </c:pt>
                <c:pt idx="2">
                  <c:v>104.65061261258701</c:v>
                </c:pt>
                <c:pt idx="3">
                  <c:v>102.17447241862942</c:v>
                </c:pt>
                <c:pt idx="4">
                  <c:v>102.12300103941423</c:v>
                </c:pt>
                <c:pt idx="5">
                  <c:v>101.85607922406328</c:v>
                </c:pt>
                <c:pt idx="6">
                  <c:v>101.26742299747693</c:v>
                </c:pt>
                <c:pt idx="7">
                  <c:v>100.77002393049727</c:v>
                </c:pt>
                <c:pt idx="8">
                  <c:v>100.37870503597122</c:v>
                </c:pt>
                <c:pt idx="9">
                  <c:v>99.965372903833725</c:v>
                </c:pt>
                <c:pt idx="10">
                  <c:v>99.942875095516783</c:v>
                </c:pt>
                <c:pt idx="11">
                  <c:v>99.8356154496215</c:v>
                </c:pt>
                <c:pt idx="12">
                  <c:v>99.395011267526954</c:v>
                </c:pt>
                <c:pt idx="13">
                  <c:v>98.374688092213717</c:v>
                </c:pt>
                <c:pt idx="14">
                  <c:v>98.085070272620058</c:v>
                </c:pt>
                <c:pt idx="15">
                  <c:v>97.947752213607814</c:v>
                </c:pt>
                <c:pt idx="16">
                  <c:v>90.642279947109017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1556480"/>
        <c:axId val="91582848"/>
      </c:barChart>
      <c:catAx>
        <c:axId val="91556480"/>
        <c:scaling>
          <c:orientation val="minMax"/>
        </c:scaling>
        <c:delete val="0"/>
        <c:axPos val="b"/>
        <c:numFmt formatCode="@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360000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91582848"/>
        <c:crossesAt val="0"/>
        <c:auto val="1"/>
        <c:lblAlgn val="ctr"/>
        <c:lblOffset val="100"/>
        <c:noMultiLvlLbl val="0"/>
      </c:catAx>
      <c:valAx>
        <c:axId val="91582848"/>
        <c:scaling>
          <c:orientation val="minMax"/>
          <c:max val="130"/>
          <c:min val="0"/>
        </c:scaling>
        <c:delete val="0"/>
        <c:axPos val="l"/>
        <c:majorGridlines>
          <c:spPr>
            <a:ln w="25400">
              <a:solidFill>
                <a:srgbClr val="FF0000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12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ru-RU" dirty="0"/>
                  <a:t>П</a:t>
                </a:r>
                <a:r>
                  <a:rPr lang="ru-RU" dirty="0" smtClean="0"/>
                  <a:t>роцент </a:t>
                </a:r>
              </a:p>
              <a:p>
                <a:pPr algn="ctr">
                  <a:defRPr sz="12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ru-RU" dirty="0" smtClean="0"/>
                  <a:t>исполнения                                                </a:t>
                </a:r>
                <a:r>
                  <a:rPr lang="ru-RU" dirty="0"/>
                  <a:t>плана </a:t>
                </a:r>
              </a:p>
            </c:rich>
          </c:tx>
          <c:layout>
            <c:manualLayout>
              <c:xMode val="edge"/>
              <c:yMode val="edge"/>
              <c:x val="2.836340769903762E-2"/>
              <c:y val="0.10240791798767429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0"/>
        <c:majorTickMark val="none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91556480"/>
        <c:crosses val="autoZero"/>
        <c:crossBetween val="between"/>
        <c:majorUnit val="101.1"/>
        <c:minorUnit val="101.1"/>
      </c:valAx>
      <c:spPr>
        <a:scene3d>
          <a:camera prst="orthographicFront"/>
          <a:lightRig rig="threePt" dir="t"/>
        </a:scene3d>
        <a:sp3d/>
      </c:spPr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 sz="2000" b="1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Исполнение годового  плана  по </a:t>
            </a:r>
            <a:r>
              <a:rPr lang="ru-RU" sz="2000" b="1" i="0" u="none" strike="noStrike" baseline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расходам </a:t>
            </a:r>
            <a:r>
              <a:rPr lang="ru-RU" sz="2000" b="1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бюджетов поселений  </a:t>
            </a:r>
          </a:p>
          <a:p>
            <a:pPr>
              <a:defRPr sz="1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 sz="2000" b="1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по состоянию на 01.01.2018 года</a:t>
            </a:r>
          </a:p>
        </c:rich>
      </c:tx>
      <c:layout>
        <c:manualLayout>
          <c:xMode val="edge"/>
          <c:yMode val="edge"/>
          <c:x val="0.16961242344706912"/>
          <c:y val="1.7940890908157609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8.2980643044619426E-2"/>
          <c:y val="0.19608040422942777"/>
          <c:w val="0.85870374015748019"/>
          <c:h val="0.590202341391705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C0504D">
                <a:lumMod val="40000"/>
                <a:lumOff val="60000"/>
              </a:srgb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C0504D">
                  <a:lumMod val="40000"/>
                  <a:lumOff val="60000"/>
                </a:srgbClr>
              </a:solidFill>
              <a:ln w="25400"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C0504D">
                  <a:lumMod val="40000"/>
                  <a:lumOff val="60000"/>
                </a:srgbClr>
              </a:solidFill>
              <a:ln w="25400"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rgbClr val="C0504D">
                  <a:lumMod val="40000"/>
                  <a:lumOff val="60000"/>
                </a:srgbClr>
              </a:solidFill>
              <a:ln w="25400">
                <a:noFill/>
              </a:ln>
            </c:spPr>
          </c:dPt>
          <c:dPt>
            <c:idx val="3"/>
            <c:invertIfNegative val="0"/>
            <c:bubble3D val="0"/>
            <c:spPr>
              <a:solidFill>
                <a:srgbClr val="C0504D">
                  <a:lumMod val="40000"/>
                  <a:lumOff val="60000"/>
                </a:srgbClr>
              </a:solidFill>
              <a:ln w="25400">
                <a:noFill/>
              </a:ln>
            </c:spPr>
          </c:dPt>
          <c:dPt>
            <c:idx val="4"/>
            <c:invertIfNegative val="0"/>
            <c:bubble3D val="0"/>
            <c:spPr>
              <a:solidFill>
                <a:srgbClr val="C0504D">
                  <a:lumMod val="40000"/>
                  <a:lumOff val="60000"/>
                </a:srgbClr>
              </a:solidFill>
              <a:ln w="25400">
                <a:noFill/>
              </a:ln>
            </c:spPr>
          </c:dPt>
          <c:dPt>
            <c:idx val="5"/>
            <c:invertIfNegative val="0"/>
            <c:bubble3D val="0"/>
            <c:spPr>
              <a:solidFill>
                <a:srgbClr val="C0504D">
                  <a:lumMod val="40000"/>
                  <a:lumOff val="60000"/>
                </a:srgbClr>
              </a:solidFill>
              <a:ln w="25400">
                <a:noFill/>
              </a:ln>
            </c:spPr>
          </c:dPt>
          <c:dPt>
            <c:idx val="6"/>
            <c:invertIfNegative val="0"/>
            <c:bubble3D val="0"/>
            <c:spPr>
              <a:solidFill>
                <a:srgbClr val="C0504D">
                  <a:lumMod val="40000"/>
                  <a:lumOff val="60000"/>
                </a:srgbClr>
              </a:solidFill>
              <a:ln w="25400">
                <a:noFill/>
              </a:ln>
            </c:spPr>
          </c:dPt>
          <c:dPt>
            <c:idx val="7"/>
            <c:invertIfNegative val="0"/>
            <c:bubble3D val="0"/>
            <c:spPr>
              <a:solidFill>
                <a:srgbClr val="C0504D">
                  <a:lumMod val="40000"/>
                  <a:lumOff val="60000"/>
                </a:srgbClr>
              </a:solidFill>
              <a:ln w="25400">
                <a:noFill/>
              </a:ln>
            </c:spPr>
          </c:dPt>
          <c:dPt>
            <c:idx val="8"/>
            <c:invertIfNegative val="0"/>
            <c:bubble3D val="0"/>
            <c:spPr>
              <a:solidFill>
                <a:srgbClr val="C0504D">
                  <a:lumMod val="40000"/>
                  <a:lumOff val="60000"/>
                </a:srgbClr>
              </a:solidFill>
              <a:ln w="25400">
                <a:noFill/>
              </a:ln>
            </c:spPr>
          </c:dPt>
          <c:dPt>
            <c:idx val="9"/>
            <c:invertIfNegative val="0"/>
            <c:bubble3D val="0"/>
            <c:spPr>
              <a:solidFill>
                <a:srgbClr val="C0504D">
                  <a:lumMod val="40000"/>
                  <a:lumOff val="60000"/>
                </a:srgbClr>
              </a:solidFill>
              <a:ln w="25400">
                <a:noFill/>
              </a:ln>
            </c:spPr>
          </c:dPt>
          <c:dPt>
            <c:idx val="10"/>
            <c:invertIfNegative val="0"/>
            <c:bubble3D val="0"/>
            <c:spPr>
              <a:solidFill>
                <a:srgbClr val="C0504D">
                  <a:lumMod val="40000"/>
                  <a:lumOff val="60000"/>
                </a:srgbClr>
              </a:solidFill>
              <a:ln w="25400">
                <a:noFill/>
              </a:ln>
            </c:spPr>
          </c:dPt>
          <c:dPt>
            <c:idx val="11"/>
            <c:invertIfNegative val="0"/>
            <c:bubble3D val="0"/>
            <c:spPr>
              <a:solidFill>
                <a:srgbClr val="C0504D">
                  <a:lumMod val="40000"/>
                  <a:lumOff val="60000"/>
                </a:srgbClr>
              </a:solidFill>
              <a:ln w="25400">
                <a:noFill/>
              </a:ln>
            </c:spPr>
          </c:dPt>
          <c:dPt>
            <c:idx val="12"/>
            <c:invertIfNegative val="0"/>
            <c:bubble3D val="0"/>
            <c:spPr>
              <a:solidFill>
                <a:srgbClr val="C0504D">
                  <a:lumMod val="40000"/>
                  <a:lumOff val="60000"/>
                </a:srgbClr>
              </a:solidFill>
              <a:ln w="25400">
                <a:noFill/>
              </a:ln>
            </c:spPr>
          </c:dPt>
          <c:dPt>
            <c:idx val="13"/>
            <c:invertIfNegative val="0"/>
            <c:bubble3D val="0"/>
            <c:spPr>
              <a:solidFill>
                <a:srgbClr val="C0504D">
                  <a:lumMod val="40000"/>
                  <a:lumOff val="60000"/>
                </a:srgbClr>
              </a:solidFill>
              <a:ln w="25400">
                <a:noFill/>
              </a:ln>
            </c:spPr>
          </c:dPt>
          <c:dPt>
            <c:idx val="14"/>
            <c:invertIfNegative val="0"/>
            <c:bubble3D val="0"/>
            <c:spPr>
              <a:solidFill>
                <a:srgbClr val="C0504D">
                  <a:lumMod val="40000"/>
                  <a:lumOff val="60000"/>
                </a:srgbClr>
              </a:solidFill>
              <a:ln w="25400">
                <a:noFill/>
              </a:ln>
            </c:spPr>
          </c:dPt>
          <c:dPt>
            <c:idx val="15"/>
            <c:invertIfNegative val="0"/>
            <c:bubble3D val="0"/>
            <c:spPr>
              <a:solidFill>
                <a:srgbClr val="C0504D">
                  <a:lumMod val="40000"/>
                  <a:lumOff val="60000"/>
                </a:srgbClr>
              </a:solidFill>
              <a:ln w="25400">
                <a:noFill/>
              </a:ln>
            </c:spPr>
          </c:dPt>
          <c:dPt>
            <c:idx val="16"/>
            <c:invertIfNegative val="0"/>
            <c:bubble3D val="0"/>
            <c:spPr>
              <a:solidFill>
                <a:srgbClr val="C0504D">
                  <a:lumMod val="40000"/>
                  <a:lumOff val="60000"/>
                </a:srgbClr>
              </a:solidFill>
              <a:ln w="25400">
                <a:noFill/>
              </a:ln>
            </c:spPr>
          </c:dPt>
          <c:dLbls>
            <c:dLbl>
              <c:idx val="0"/>
              <c:layout>
                <c:manualLayout>
                  <c:x val="-1.0927027127437547E-7"/>
                  <c:y val="2.427336498460395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4259770401305997E-3"/>
                  <c:y val="2.018392104366046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1.759943681802182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4913206623526764E-3"/>
                  <c:y val="1.759943681802182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3.853564547206165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1484305510936862E-4"/>
                  <c:y val="3.853583771933471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"/>
                  <c:y val="-1.998160437368909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"/>
                  <c:y val="-1.453741590161491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1.3877324451845685E-3"/>
                  <c:y val="-5.97084207268851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3.8245219347581552E-5"/>
                  <c:y val="-6.61120749736794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6.9840463038281107E-17"/>
                  <c:y val="-5.085190622358611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1.4717660292463443E-3"/>
                  <c:y val="-8.153091033112352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1.0176587037218312E-16"/>
                  <c:y val="6.82801522080482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1.0927027117260959E-7"/>
                  <c:y val="8.5000974223200263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1.3878417154558427E-3"/>
                  <c:y val="5.663531960251693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1.3111339850212312E-3"/>
                  <c:y val="4.495753532991782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1.3952720939025003E-3"/>
                  <c:y val="5.615966945179954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-1.3877324451845685E-3"/>
                  <c:y val="-4.27400314043714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8"/>
              <c:layout>
                <c:manualLayout>
                  <c:x val="1.2948527146023671E-4"/>
                  <c:y val="3.887258284900237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9"/>
              <c:layout>
                <c:manualLayout>
                  <c:x val="0"/>
                  <c:y val="4.054106489064855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 rot="-5400000" vert="horz"/>
              <a:lstStyle/>
              <a:p>
                <a:pPr algn="ctr">
                  <a:defRPr sz="16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'Табл. 1'!$B$7:$B$23</c:f>
              <c:strCache>
                <c:ptCount val="17"/>
                <c:pt idx="0">
                  <c:v>Сылвенское</c:v>
                </c:pt>
                <c:pt idx="1">
                  <c:v> Савинское</c:v>
                </c:pt>
                <c:pt idx="2">
                  <c:v>Култаевское</c:v>
                </c:pt>
                <c:pt idx="3">
                  <c:v> Бершетское</c:v>
                </c:pt>
                <c:pt idx="4">
                  <c:v>Хохловское</c:v>
                </c:pt>
                <c:pt idx="5">
                  <c:v>Кондратовское</c:v>
                </c:pt>
                <c:pt idx="6">
                  <c:v>Двуреченское</c:v>
                </c:pt>
                <c:pt idx="7">
                  <c:v>Фроловское</c:v>
                </c:pt>
                <c:pt idx="8">
                  <c:v>Кукуштанское</c:v>
                </c:pt>
                <c:pt idx="9">
                  <c:v> Лобановское</c:v>
                </c:pt>
                <c:pt idx="10">
                  <c:v>Платошинское</c:v>
                </c:pt>
                <c:pt idx="11">
                  <c:v>Заболотское</c:v>
                </c:pt>
                <c:pt idx="12">
                  <c:v>Юго-Камское</c:v>
                </c:pt>
                <c:pt idx="13">
                  <c:v>Гамовское</c:v>
                </c:pt>
                <c:pt idx="14">
                  <c:v>Пальниковское</c:v>
                </c:pt>
                <c:pt idx="15">
                  <c:v> Усть-Качкинское</c:v>
                </c:pt>
                <c:pt idx="16">
                  <c:v>Юговское</c:v>
                </c:pt>
              </c:strCache>
            </c:strRef>
          </c:cat>
          <c:val>
            <c:numRef>
              <c:f>'Табл. 1'!$I$7:$I$23</c:f>
              <c:numCache>
                <c:formatCode>#,##0.0</c:formatCode>
                <c:ptCount val="17"/>
                <c:pt idx="0">
                  <c:v>99.945029521150545</c:v>
                </c:pt>
                <c:pt idx="1">
                  <c:v>99.829610093958181</c:v>
                </c:pt>
                <c:pt idx="2">
                  <c:v>99.774522868094564</c:v>
                </c:pt>
                <c:pt idx="3">
                  <c:v>99.746778058742848</c:v>
                </c:pt>
                <c:pt idx="4">
                  <c:v>99.746237330176768</c:v>
                </c:pt>
                <c:pt idx="5">
                  <c:v>99.733806331603631</c:v>
                </c:pt>
                <c:pt idx="6">
                  <c:v>99.509025732231251</c:v>
                </c:pt>
                <c:pt idx="7">
                  <c:v>99.390011940438114</c:v>
                </c:pt>
                <c:pt idx="8">
                  <c:v>99.149869625818326</c:v>
                </c:pt>
                <c:pt idx="9">
                  <c:v>98.966294557624508</c:v>
                </c:pt>
                <c:pt idx="10">
                  <c:v>98.94382301324211</c:v>
                </c:pt>
                <c:pt idx="11">
                  <c:v>98.819814525387685</c:v>
                </c:pt>
                <c:pt idx="12">
                  <c:v>98.453572125542038</c:v>
                </c:pt>
                <c:pt idx="13">
                  <c:v>98.448160531019653</c:v>
                </c:pt>
                <c:pt idx="14">
                  <c:v>97.291015457737416</c:v>
                </c:pt>
                <c:pt idx="15">
                  <c:v>73.764674676543109</c:v>
                </c:pt>
                <c:pt idx="16">
                  <c:v>47.815973805618853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62464"/>
        <c:axId val="15688832"/>
      </c:barChart>
      <c:catAx>
        <c:axId val="15662464"/>
        <c:scaling>
          <c:orientation val="minMax"/>
        </c:scaling>
        <c:delete val="0"/>
        <c:axPos val="b"/>
        <c:numFmt formatCode="@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360000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688832"/>
        <c:crossesAt val="0"/>
        <c:auto val="1"/>
        <c:lblAlgn val="ctr"/>
        <c:lblOffset val="100"/>
        <c:noMultiLvlLbl val="0"/>
      </c:catAx>
      <c:valAx>
        <c:axId val="15688832"/>
        <c:scaling>
          <c:orientation val="minMax"/>
          <c:max val="130"/>
          <c:min val="0"/>
        </c:scaling>
        <c:delete val="0"/>
        <c:axPos val="l"/>
        <c:majorGridlines>
          <c:spPr>
            <a:ln w="25400">
              <a:solidFill>
                <a:srgbClr val="FF0000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12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ru-RU" dirty="0"/>
                  <a:t>П</a:t>
                </a:r>
                <a:r>
                  <a:rPr lang="ru-RU" dirty="0" smtClean="0"/>
                  <a:t>роцент </a:t>
                </a:r>
              </a:p>
              <a:p>
                <a:pPr algn="ctr">
                  <a:defRPr sz="12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ru-RU" dirty="0" smtClean="0"/>
                  <a:t>исполнения                                                </a:t>
                </a:r>
                <a:r>
                  <a:rPr lang="ru-RU" dirty="0"/>
                  <a:t>плана </a:t>
                </a:r>
              </a:p>
            </c:rich>
          </c:tx>
          <c:layout>
            <c:manualLayout>
              <c:xMode val="edge"/>
              <c:yMode val="edge"/>
              <c:x val="2.836340769903762E-2"/>
              <c:y val="0.10240791798767429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0"/>
        <c:majorTickMark val="none"/>
        <c:minorTickMark val="none"/>
        <c:tickLblPos val="nextTo"/>
        <c:spPr>
          <a:ln w="19050" cmpd="sng"/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662464"/>
        <c:crosses val="autoZero"/>
        <c:crossBetween val="between"/>
        <c:majorUnit val="100"/>
        <c:minorUnit val="100"/>
      </c:valAx>
      <c:spPr>
        <a:scene3d>
          <a:camera prst="orthographicFront"/>
          <a:lightRig rig="threePt" dir="t"/>
        </a:scene3d>
        <a:sp3d/>
      </c:spPr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7985604958479574E-2"/>
          <c:y val="2.1923142034873878E-2"/>
          <c:w val="0.92149405334507928"/>
          <c:h val="0.574397593890667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Средняя заработная плата по поселениям, 
руб. </c:v>
                </c:pt>
              </c:strCache>
            </c:strRef>
          </c:tx>
          <c:spPr>
            <a:solidFill>
              <a:srgbClr val="1F497D">
                <a:lumMod val="40000"/>
                <a:lumOff val="60000"/>
              </a:srgbClr>
            </a:solidFill>
            <a:ln>
              <a:solidFill>
                <a:srgbClr val="4F81BD">
                  <a:lumMod val="60000"/>
                  <a:lumOff val="40000"/>
                </a:srgbClr>
              </a:solidFill>
            </a:ln>
          </c:spPr>
          <c:invertIfNegative val="0"/>
          <c:dLbls>
            <c:numFmt formatCode="#,##0" sourceLinked="0"/>
            <c:txPr>
              <a:bodyPr rot="-5400000" vert="horz"/>
              <a:lstStyle/>
              <a:p>
                <a:pPr>
                  <a:defRPr sz="1500">
                    <a:solidFill>
                      <a:schemeClr val="tx1"/>
                    </a:solidFill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Sheet1!$A$2:$A$18</c:f>
              <c:strCache>
                <c:ptCount val="17"/>
                <c:pt idx="0">
                  <c:v>Кукуштанское </c:v>
                </c:pt>
                <c:pt idx="1">
                  <c:v>Юговское </c:v>
                </c:pt>
                <c:pt idx="2">
                  <c:v>Гамовское</c:v>
                </c:pt>
                <c:pt idx="3">
                  <c:v>Заболотское </c:v>
                </c:pt>
                <c:pt idx="4">
                  <c:v>Бершетское </c:v>
                </c:pt>
                <c:pt idx="5">
                  <c:v>Пальниковское </c:v>
                </c:pt>
                <c:pt idx="6">
                  <c:v>Платошинское </c:v>
                </c:pt>
                <c:pt idx="7">
                  <c:v>Сылвенское </c:v>
                </c:pt>
                <c:pt idx="8">
                  <c:v>Усть-Качкинское </c:v>
                </c:pt>
                <c:pt idx="9">
                  <c:v>Хохловское </c:v>
                </c:pt>
                <c:pt idx="10">
                  <c:v>Култаевское </c:v>
                </c:pt>
                <c:pt idx="11">
                  <c:v>Ю.Камское </c:v>
                </c:pt>
                <c:pt idx="12">
                  <c:v>Лобановское </c:v>
                </c:pt>
                <c:pt idx="13">
                  <c:v>Фроловское </c:v>
                </c:pt>
                <c:pt idx="14">
                  <c:v>Двуреченское </c:v>
                </c:pt>
                <c:pt idx="15">
                  <c:v>Кондратовское </c:v>
                </c:pt>
                <c:pt idx="16">
                  <c:v>Савинское</c:v>
                </c:pt>
              </c:strCache>
            </c:strRef>
          </c:cat>
          <c:val>
            <c:numRef>
              <c:f>Sheet1!$B$2:$B$18</c:f>
              <c:numCache>
                <c:formatCode>#,##0.0</c:formatCode>
                <c:ptCount val="17"/>
                <c:pt idx="0">
                  <c:v>23958.15</c:v>
                </c:pt>
                <c:pt idx="1">
                  <c:v>24886.92</c:v>
                </c:pt>
                <c:pt idx="2">
                  <c:v>25356.44</c:v>
                </c:pt>
                <c:pt idx="3">
                  <c:v>25400</c:v>
                </c:pt>
                <c:pt idx="4">
                  <c:v>25785.83</c:v>
                </c:pt>
                <c:pt idx="5">
                  <c:v>25862.19</c:v>
                </c:pt>
                <c:pt idx="6">
                  <c:v>25961.11</c:v>
                </c:pt>
                <c:pt idx="7">
                  <c:v>26015.09</c:v>
                </c:pt>
                <c:pt idx="8">
                  <c:v>26076.58</c:v>
                </c:pt>
                <c:pt idx="9">
                  <c:v>26173.47</c:v>
                </c:pt>
                <c:pt idx="10">
                  <c:v>26781.119999999999</c:v>
                </c:pt>
                <c:pt idx="11">
                  <c:v>26968.67</c:v>
                </c:pt>
                <c:pt idx="12">
                  <c:v>27019.82</c:v>
                </c:pt>
                <c:pt idx="13">
                  <c:v>27223.119999999999</c:v>
                </c:pt>
                <c:pt idx="14">
                  <c:v>27986.400000000001</c:v>
                </c:pt>
                <c:pt idx="15">
                  <c:v>28535.17</c:v>
                </c:pt>
                <c:pt idx="16">
                  <c:v>31935.55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945152"/>
        <c:axId val="16946688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Заработная плата в соответствии с Указами Президента - 25 396,5 руб.</c:v>
                </c:pt>
              </c:strCache>
            </c:strRef>
          </c:tx>
          <c:cat>
            <c:multiLvlStrRef>
              <c:f>Sheet1!#ССЫЛКА!</c:f>
            </c:multiLvlStrRef>
          </c:cat>
          <c:val>
            <c:numRef>
              <c:f>Sheet1!$C$2:$C$18</c:f>
              <c:numCache>
                <c:formatCode>#,##0.00</c:formatCode>
                <c:ptCount val="17"/>
                <c:pt idx="0">
                  <c:v>25396.5</c:v>
                </c:pt>
                <c:pt idx="1">
                  <c:v>25396.5</c:v>
                </c:pt>
                <c:pt idx="2">
                  <c:v>25396.5</c:v>
                </c:pt>
                <c:pt idx="3">
                  <c:v>25396.5</c:v>
                </c:pt>
                <c:pt idx="4">
                  <c:v>25396.5</c:v>
                </c:pt>
                <c:pt idx="5">
                  <c:v>25396.5</c:v>
                </c:pt>
                <c:pt idx="6">
                  <c:v>25396.5</c:v>
                </c:pt>
                <c:pt idx="7">
                  <c:v>25396.5</c:v>
                </c:pt>
                <c:pt idx="8">
                  <c:v>25396.5</c:v>
                </c:pt>
                <c:pt idx="9">
                  <c:v>25396.5</c:v>
                </c:pt>
                <c:pt idx="10">
                  <c:v>25396.5</c:v>
                </c:pt>
                <c:pt idx="11">
                  <c:v>25396.5</c:v>
                </c:pt>
                <c:pt idx="12">
                  <c:v>25396.5</c:v>
                </c:pt>
                <c:pt idx="13">
                  <c:v>25396.5</c:v>
                </c:pt>
                <c:pt idx="14">
                  <c:v>25396.5</c:v>
                </c:pt>
                <c:pt idx="15">
                  <c:v>25396.5</c:v>
                </c:pt>
                <c:pt idx="16">
                  <c:v>25396.5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945152"/>
        <c:axId val="16946688"/>
      </c:lineChart>
      <c:catAx>
        <c:axId val="16945152"/>
        <c:scaling>
          <c:orientation val="minMax"/>
        </c:scaling>
        <c:delete val="0"/>
        <c:axPos val="b"/>
        <c:numFmt formatCode="#,##0.00" sourceLinked="1"/>
        <c:majorTickMark val="out"/>
        <c:minorTickMark val="none"/>
        <c:tickLblPos val="low"/>
        <c:spPr>
          <a:ln w="3191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69466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6946688"/>
        <c:scaling>
          <c:orientation val="minMax"/>
          <c:max val="32000"/>
          <c:min val="20000"/>
        </c:scaling>
        <c:delete val="0"/>
        <c:axPos val="l"/>
        <c:majorGridlines>
          <c:spPr>
            <a:ln w="3191">
              <a:solidFill>
                <a:schemeClr val="tx1"/>
              </a:solidFill>
              <a:prstDash val="solid"/>
            </a:ln>
          </c:spPr>
        </c:majorGridlines>
        <c:numFmt formatCode="#,##0" sourceLinked="0"/>
        <c:majorTickMark val="out"/>
        <c:minorTickMark val="none"/>
        <c:tickLblPos val="nextTo"/>
        <c:spPr>
          <a:ln w="319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6945152"/>
        <c:crosses val="autoZero"/>
        <c:crossBetween val="between"/>
        <c:majorUnit val="2000"/>
        <c:minorUnit val="500"/>
      </c:valAx>
      <c:spPr>
        <a:noFill/>
        <a:ln w="12700">
          <a:solidFill>
            <a:schemeClr val="tx1"/>
          </a:solidFill>
          <a:prstDash val="solid"/>
        </a:ln>
      </c:spPr>
    </c:plotArea>
    <c:legend>
      <c:legendPos val="b"/>
      <c:legendEntry>
        <c:idx val="0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"/>
          <c:y val="0.87746125055174051"/>
          <c:w val="0.99561451050854444"/>
          <c:h val="0.1082094481994493"/>
        </c:manualLayout>
      </c:layout>
      <c:overlay val="0"/>
      <c:txPr>
        <a:bodyPr/>
        <a:lstStyle/>
        <a:p>
          <a:pPr>
            <a:defRPr sz="12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9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ru-RU" sz="1800" dirty="0"/>
              <a:t>Исполнение годового плана по налоговым и неналоговым доходам бюджетов </a:t>
            </a:r>
            <a:r>
              <a:rPr lang="ru-RU" sz="1800" baseline="0" dirty="0"/>
              <a:t> </a:t>
            </a:r>
            <a:r>
              <a:rPr lang="ru-RU" sz="1800" dirty="0"/>
              <a:t>поселений по состоянию на 01.01.2018</a:t>
            </a:r>
            <a:r>
              <a:rPr lang="ru-RU" sz="1800" baseline="0" dirty="0"/>
              <a:t> </a:t>
            </a:r>
            <a:r>
              <a:rPr lang="ru-RU" sz="1800" dirty="0"/>
              <a:t> года</a:t>
            </a:r>
          </a:p>
        </c:rich>
      </c:tx>
      <c:layout>
        <c:manualLayout>
          <c:xMode val="edge"/>
          <c:yMode val="edge"/>
          <c:x val="0.17074605023894218"/>
          <c:y val="1.7813409687425435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6.7038491965698402E-2"/>
          <c:y val="0.16033772002275939"/>
          <c:w val="0.88498461535714157"/>
          <c:h val="0.61357312535300179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lumMod val="75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C0504D">
                  <a:lumMod val="75000"/>
                </a:srgbClr>
              </a:solidFill>
            </c:spPr>
          </c:dPt>
          <c:dPt>
            <c:idx val="1"/>
            <c:invertIfNegative val="0"/>
            <c:bubble3D val="0"/>
            <c:spPr>
              <a:solidFill>
                <a:srgbClr val="C0504D">
                  <a:lumMod val="75000"/>
                </a:srgbClr>
              </a:solidFill>
            </c:spPr>
          </c:dPt>
          <c:dPt>
            <c:idx val="2"/>
            <c:invertIfNegative val="0"/>
            <c:bubble3D val="0"/>
            <c:spPr>
              <a:solidFill>
                <a:srgbClr val="C0504D">
                  <a:lumMod val="75000"/>
                </a:srgbClr>
              </a:solidFill>
            </c:spPr>
          </c:dPt>
          <c:dPt>
            <c:idx val="3"/>
            <c:invertIfNegative val="0"/>
            <c:bubble3D val="0"/>
            <c:spPr>
              <a:solidFill>
                <a:srgbClr val="C0504D">
                  <a:lumMod val="75000"/>
                </a:srgbClr>
              </a:solidFill>
            </c:spPr>
          </c:dPt>
          <c:dPt>
            <c:idx val="4"/>
            <c:invertIfNegative val="0"/>
            <c:bubble3D val="0"/>
            <c:spPr>
              <a:solidFill>
                <a:srgbClr val="C0504D">
                  <a:lumMod val="75000"/>
                </a:srgbClr>
              </a:solidFill>
            </c:spPr>
          </c:dPt>
          <c:dPt>
            <c:idx val="5"/>
            <c:invertIfNegative val="0"/>
            <c:bubble3D val="0"/>
            <c:spPr>
              <a:solidFill>
                <a:srgbClr val="C0504D">
                  <a:lumMod val="75000"/>
                </a:srgbClr>
              </a:solidFill>
            </c:spPr>
          </c:dPt>
          <c:dPt>
            <c:idx val="6"/>
            <c:invertIfNegative val="0"/>
            <c:bubble3D val="0"/>
            <c:spPr>
              <a:solidFill>
                <a:srgbClr val="C0504D">
                  <a:lumMod val="75000"/>
                </a:srgbClr>
              </a:solidFill>
            </c:spPr>
          </c:dPt>
          <c:dPt>
            <c:idx val="7"/>
            <c:invertIfNegative val="0"/>
            <c:bubble3D val="0"/>
            <c:spPr>
              <a:solidFill>
                <a:srgbClr val="C0504D">
                  <a:lumMod val="75000"/>
                </a:srgbClr>
              </a:solidFill>
            </c:spPr>
          </c:dPt>
          <c:dPt>
            <c:idx val="8"/>
            <c:invertIfNegative val="0"/>
            <c:bubble3D val="0"/>
            <c:spPr>
              <a:solidFill>
                <a:srgbClr val="C0504D">
                  <a:lumMod val="75000"/>
                </a:srgbClr>
              </a:solidFill>
            </c:spPr>
          </c:dPt>
          <c:dPt>
            <c:idx val="9"/>
            <c:invertIfNegative val="0"/>
            <c:bubble3D val="0"/>
            <c:spPr>
              <a:solidFill>
                <a:srgbClr val="C0504D">
                  <a:lumMod val="75000"/>
                </a:srgbClr>
              </a:solidFill>
              <a:ln w="25400">
                <a:noFill/>
              </a:ln>
            </c:spPr>
          </c:dPt>
          <c:dPt>
            <c:idx val="10"/>
            <c:invertIfNegative val="0"/>
            <c:bubble3D val="0"/>
            <c:spPr>
              <a:solidFill>
                <a:srgbClr val="C0504D">
                  <a:lumMod val="75000"/>
                </a:srgbClr>
              </a:solidFill>
              <a:ln w="25400">
                <a:noFill/>
              </a:ln>
            </c:spPr>
          </c:dPt>
          <c:dPt>
            <c:idx val="11"/>
            <c:invertIfNegative val="0"/>
            <c:bubble3D val="0"/>
            <c:spPr>
              <a:solidFill>
                <a:srgbClr val="C0504D">
                  <a:lumMod val="75000"/>
                </a:srgbClr>
              </a:solidFill>
              <a:ln w="25400">
                <a:noFill/>
              </a:ln>
            </c:spPr>
          </c:dPt>
          <c:dPt>
            <c:idx val="12"/>
            <c:invertIfNegative val="0"/>
            <c:bubble3D val="0"/>
            <c:spPr>
              <a:solidFill>
                <a:srgbClr val="C0504D">
                  <a:lumMod val="40000"/>
                  <a:lumOff val="60000"/>
                </a:srgbClr>
              </a:solidFill>
              <a:ln w="25400">
                <a:noFill/>
              </a:ln>
            </c:spPr>
          </c:dPt>
          <c:dPt>
            <c:idx val="13"/>
            <c:invertIfNegative val="0"/>
            <c:bubble3D val="0"/>
            <c:spPr>
              <a:solidFill>
                <a:srgbClr val="C0504D">
                  <a:lumMod val="40000"/>
                  <a:lumOff val="60000"/>
                </a:srgbClr>
              </a:solidFill>
              <a:ln w="25400">
                <a:noFill/>
              </a:ln>
            </c:spPr>
          </c:dPt>
          <c:dPt>
            <c:idx val="14"/>
            <c:invertIfNegative val="0"/>
            <c:bubble3D val="0"/>
            <c:spPr>
              <a:solidFill>
                <a:srgbClr val="C0504D">
                  <a:lumMod val="40000"/>
                  <a:lumOff val="60000"/>
                </a:srgbClr>
              </a:solidFill>
              <a:ln w="25400">
                <a:noFill/>
              </a:ln>
            </c:spPr>
          </c:dPt>
          <c:dPt>
            <c:idx val="15"/>
            <c:invertIfNegative val="0"/>
            <c:bubble3D val="0"/>
            <c:spPr>
              <a:solidFill>
                <a:srgbClr val="C0504D">
                  <a:lumMod val="40000"/>
                  <a:lumOff val="60000"/>
                </a:srgbClr>
              </a:solidFill>
              <a:ln w="25400">
                <a:noFill/>
              </a:ln>
            </c:spPr>
          </c:dPt>
          <c:dPt>
            <c:idx val="16"/>
            <c:invertIfNegative val="0"/>
            <c:bubble3D val="0"/>
            <c:spPr>
              <a:solidFill>
                <a:srgbClr val="C0504D">
                  <a:lumMod val="40000"/>
                  <a:lumOff val="60000"/>
                </a:srgbClr>
              </a:solidFill>
              <a:ln w="25400">
                <a:noFill/>
              </a:ln>
            </c:spPr>
          </c:dPt>
          <c:dLbls>
            <c:dLbl>
              <c:idx val="0"/>
              <c:layout>
                <c:manualLayout>
                  <c:x val="-1.4577092004913526E-3"/>
                  <c:y val="6.221323685890615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4.506916365184081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1046598973108159E-7"/>
                  <c:y val="4.230119883663190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3.889621905369936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7.0808699417623309E-5"/>
                  <c:y val="4.452294814499538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"/>
                  <c:y val="4.155635950911541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"/>
                  <c:y val="3.944101581896857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3.5349116713946108E-5"/>
                  <c:y val="4.310562531034971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1.4383776522884134E-3"/>
                  <c:y val="5.392352982904163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7.0808699417623309E-5"/>
                  <c:y val="-6.964886145988508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1.4174765256958358E-3"/>
                  <c:y val="-3.000715819613457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1.8632561511784476E-3"/>
                  <c:y val="-6.493915533285612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2.8494626536232038E-3"/>
                  <c:y val="1.11227355321843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0"/>
                  <c:y val="1.570104436246168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2.8204434491601394E-3"/>
                  <c:y val="-4.437934768643430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1.4509602231532178E-5"/>
                  <c:y val="-6.164124589321439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2.7850623421801727E-3"/>
                  <c:y val="-1.659526824881121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-1.4029180695847362E-3"/>
                  <c:y val="-6.858339701208235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8"/>
              <c:layout>
                <c:manualLayout>
                  <c:x val="3.5459582703677194E-5"/>
                  <c:y val="-1.293509197426271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 rot="-5400000" vert="horz"/>
              <a:lstStyle/>
              <a:p>
                <a:pPr algn="ctr">
                  <a:defRPr sz="12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'Таб. 2'!$B$7:$B$23</c:f>
              <c:strCache>
                <c:ptCount val="17"/>
                <c:pt idx="0">
                  <c:v>Кукуштанское</c:v>
                </c:pt>
                <c:pt idx="1">
                  <c:v>Кондратовское</c:v>
                </c:pt>
                <c:pt idx="2">
                  <c:v>Савинское</c:v>
                </c:pt>
                <c:pt idx="3">
                  <c:v>Бершетское</c:v>
                </c:pt>
                <c:pt idx="4">
                  <c:v>Хохловское </c:v>
                </c:pt>
                <c:pt idx="5">
                  <c:v>Лобановское</c:v>
                </c:pt>
                <c:pt idx="6">
                  <c:v>Гамовское</c:v>
                </c:pt>
                <c:pt idx="7">
                  <c:v>Сылвенское</c:v>
                </c:pt>
                <c:pt idx="8">
                  <c:v>Усть-Качкинское</c:v>
                </c:pt>
                <c:pt idx="9">
                  <c:v>Пальниковское</c:v>
                </c:pt>
                <c:pt idx="10">
                  <c:v>Фроловское</c:v>
                </c:pt>
                <c:pt idx="11">
                  <c:v>Платошинское</c:v>
                </c:pt>
                <c:pt idx="12">
                  <c:v>Двуреченское</c:v>
                </c:pt>
                <c:pt idx="13">
                  <c:v>Култаевское</c:v>
                </c:pt>
                <c:pt idx="14">
                  <c:v>Юговское</c:v>
                </c:pt>
                <c:pt idx="15">
                  <c:v>Юго-Камское</c:v>
                </c:pt>
                <c:pt idx="16">
                  <c:v>Заболотское</c:v>
                </c:pt>
              </c:strCache>
            </c:strRef>
          </c:cat>
          <c:val>
            <c:numRef>
              <c:f>'Таб. 2'!$I$7:$I$23</c:f>
              <c:numCache>
                <c:formatCode>#,##0.0</c:formatCode>
                <c:ptCount val="17"/>
                <c:pt idx="0">
                  <c:v>109.64883838890809</c:v>
                </c:pt>
                <c:pt idx="1">
                  <c:v>106.72337681510191</c:v>
                </c:pt>
                <c:pt idx="2">
                  <c:v>104.9388610941804</c:v>
                </c:pt>
                <c:pt idx="3">
                  <c:v>104.00442161979177</c:v>
                </c:pt>
                <c:pt idx="4">
                  <c:v>103.43098898145404</c:v>
                </c:pt>
                <c:pt idx="5">
                  <c:v>103.28172070342676</c:v>
                </c:pt>
                <c:pt idx="6">
                  <c:v>102.64007074546274</c:v>
                </c:pt>
                <c:pt idx="7">
                  <c:v>102.47386405612684</c:v>
                </c:pt>
                <c:pt idx="8">
                  <c:v>101.24534482836233</c:v>
                </c:pt>
                <c:pt idx="9">
                  <c:v>101.06025538707104</c:v>
                </c:pt>
                <c:pt idx="10">
                  <c:v>101.0128032575315</c:v>
                </c:pt>
                <c:pt idx="11">
                  <c:v>100.45879442940704</c:v>
                </c:pt>
                <c:pt idx="12">
                  <c:v>98.115590581990205</c:v>
                </c:pt>
                <c:pt idx="13">
                  <c:v>97.920874277142488</c:v>
                </c:pt>
                <c:pt idx="14">
                  <c:v>94.811095129783254</c:v>
                </c:pt>
                <c:pt idx="15">
                  <c:v>92.291115597637742</c:v>
                </c:pt>
                <c:pt idx="16">
                  <c:v>88.690669873381893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432704"/>
        <c:axId val="15438592"/>
      </c:barChart>
      <c:catAx>
        <c:axId val="15432704"/>
        <c:scaling>
          <c:orientation val="minMax"/>
        </c:scaling>
        <c:delete val="0"/>
        <c:axPos val="b"/>
        <c:numFmt formatCode="@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360000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438592"/>
        <c:crossesAt val="0"/>
        <c:auto val="1"/>
        <c:lblAlgn val="ctr"/>
        <c:lblOffset val="100"/>
        <c:noMultiLvlLbl val="0"/>
      </c:catAx>
      <c:valAx>
        <c:axId val="15438592"/>
        <c:scaling>
          <c:orientation val="minMax"/>
          <c:max val="125"/>
          <c:min val="0"/>
        </c:scaling>
        <c:delete val="0"/>
        <c:axPos val="l"/>
        <c:majorGridlines>
          <c:spPr>
            <a:ln w="25400">
              <a:solidFill>
                <a:srgbClr val="FF0000"/>
              </a:solidFill>
              <a:prstDash val="solid"/>
            </a:ln>
          </c:spPr>
        </c:majorGridlines>
        <c:minorGridlines>
          <c:spPr>
            <a:ln w="12700">
              <a:solidFill>
                <a:srgbClr val="99CCFF"/>
              </a:solidFill>
              <a:prstDash val="solid"/>
            </a:ln>
          </c:spPr>
        </c:minorGridlines>
        <c:title>
          <c:tx>
            <c:rich>
              <a:bodyPr rot="0" vert="horz"/>
              <a:lstStyle/>
              <a:p>
                <a:pPr algn="ctr">
                  <a:defRPr sz="12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ru-RU" dirty="0" smtClean="0"/>
                  <a:t>Процент</a:t>
                </a:r>
              </a:p>
              <a:p>
                <a:pPr algn="ctr">
                  <a:defRPr sz="12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ru-RU" dirty="0" smtClean="0"/>
                  <a:t> </a:t>
                </a:r>
                <a:r>
                  <a:rPr lang="ru-RU" dirty="0"/>
                  <a:t>исполнения </a:t>
                </a:r>
                <a:endParaRPr lang="ru-RU" dirty="0" smtClean="0"/>
              </a:p>
              <a:p>
                <a:pPr algn="ctr">
                  <a:defRPr sz="12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ru-RU" dirty="0" smtClean="0"/>
                  <a:t> </a:t>
                </a:r>
                <a:r>
                  <a:rPr lang="ru-RU" dirty="0"/>
                  <a:t>плана </a:t>
                </a:r>
              </a:p>
            </c:rich>
          </c:tx>
          <c:layout>
            <c:manualLayout>
              <c:xMode val="edge"/>
              <c:yMode val="edge"/>
              <c:x val="1.9402909777953975E-2"/>
              <c:y val="5.4549125415267151E-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0"/>
        <c:majorTickMark val="none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432704"/>
        <c:crosses val="autoZero"/>
        <c:crossBetween val="between"/>
        <c:majorUnit val="101.7"/>
        <c:minorUnit val="101.7"/>
      </c:valAx>
      <c:spPr>
        <a:scene3d>
          <a:camera prst="orthographicFront"/>
          <a:lightRig rig="threePt" dir="t"/>
        </a:scene3d>
        <a:sp3d/>
      </c:spPr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000">
                <a:latin typeface="Times New Roman" pitchFamily="18" charset="0"/>
                <a:cs typeface="Times New Roman" pitchFamily="18" charset="0"/>
              </a:defRPr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Налоговые и неналоговые доходы бюджетов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поселений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за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2016-2017 годы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7378927500986871"/>
          <c:y val="2.277332980436268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5.8345722968943615E-2"/>
          <c:y val="0.18175654513774014"/>
          <c:w val="0.93425799150302657"/>
          <c:h val="0.561972253468316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'таб 6'!$C$1</c:f>
              <c:strCache>
                <c:ptCount val="1"/>
                <c:pt idx="0">
                  <c:v>Факт 2016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Pt>
            <c:idx val="8"/>
            <c:invertIfNegative val="0"/>
            <c:bubble3D val="0"/>
          </c:dPt>
          <c:dPt>
            <c:idx val="9"/>
            <c:invertIfNegative val="0"/>
            <c:bubble3D val="0"/>
          </c:dPt>
          <c:dPt>
            <c:idx val="10"/>
            <c:invertIfNegative val="0"/>
            <c:bubble3D val="0"/>
          </c:dPt>
          <c:dPt>
            <c:idx val="11"/>
            <c:invertIfNegative val="0"/>
            <c:bubble3D val="0"/>
          </c:dPt>
          <c:dPt>
            <c:idx val="12"/>
            <c:invertIfNegative val="0"/>
            <c:bubble3D val="0"/>
          </c:dPt>
          <c:dPt>
            <c:idx val="13"/>
            <c:invertIfNegative val="0"/>
            <c:bubble3D val="0"/>
          </c:dPt>
          <c:dPt>
            <c:idx val="14"/>
            <c:invertIfNegative val="0"/>
            <c:bubble3D val="0"/>
          </c:dPt>
          <c:dPt>
            <c:idx val="15"/>
            <c:invertIfNegative val="0"/>
            <c:bubble3D val="0"/>
          </c:dPt>
          <c:dPt>
            <c:idx val="16"/>
            <c:invertIfNegative val="0"/>
            <c:bubble3D val="0"/>
          </c:dPt>
          <c:dLbls>
            <c:dLbl>
              <c:idx val="0"/>
              <c:layout>
                <c:manualLayout>
                  <c:x val="0"/>
                  <c:y val="5.405405405405405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5.8230190412722648E-5"/>
                  <c:y val="3.839824076044548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4083079385002922E-3"/>
                  <c:y val="5.563027594523657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"/>
                  <c:y val="5.563027594523657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"/>
                  <c:y val="5.641625877846350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1.4084157721862417E-3"/>
                  <c:y val="3.367241257005069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1.3694878115584771E-3"/>
                  <c:y val="5.641767752003972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"/>
                  <c:y val="4.785273462438816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0"/>
                  <c:y val="3.833932523140489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3.2096406359246252E-3"/>
                  <c:y val="3.144459883691009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1.3694878115584771E-3"/>
                  <c:y val="5.043058806838317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1.3694878115584771E-3"/>
                  <c:y val="7.825778534439952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5.8230190412722648E-5"/>
                  <c:y val="6.8133645456480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-4.2094319799983165E-3"/>
                  <c:y val="6.213782100766884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>
                <c:manualLayout>
                  <c:x val="-1.3694878115584771E-3"/>
                  <c:y val="4.882315386252393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5"/>
              <c:layout>
                <c:manualLayout>
                  <c:x val="-1.4083079385002922E-3"/>
                  <c:y val="5.773001347804497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6"/>
              <c:layout>
                <c:manualLayout>
                  <c:x val="-1.3888978750293847E-3"/>
                  <c:y val="5.641767752003972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7"/>
              <c:layout>
                <c:manualLayout>
                  <c:x val="-2.7389756231169541E-3"/>
                  <c:y val="-2.326580123430517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8"/>
              <c:layout>
                <c:manualLayout>
                  <c:x val="-1.3694878115584771E-3"/>
                  <c:y val="1.096843299992906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9"/>
              <c:layout>
                <c:manualLayout>
                  <c:x val="-1.3112576211457545E-3"/>
                  <c:y val="3.839965950202170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'таб 6'!$B$2:$B$18</c:f>
              <c:strCache>
                <c:ptCount val="17"/>
                <c:pt idx="0">
                  <c:v>Бершетское</c:v>
                </c:pt>
                <c:pt idx="1">
                  <c:v>Гамовское</c:v>
                </c:pt>
                <c:pt idx="2">
                  <c:v>Двуреченское</c:v>
                </c:pt>
                <c:pt idx="3">
                  <c:v>Заболотское</c:v>
                </c:pt>
                <c:pt idx="4">
                  <c:v>Кондратовское</c:v>
                </c:pt>
                <c:pt idx="5">
                  <c:v>Кукуштанское</c:v>
                </c:pt>
                <c:pt idx="6">
                  <c:v>Култаевское</c:v>
                </c:pt>
                <c:pt idx="7">
                  <c:v>Лобановское</c:v>
                </c:pt>
                <c:pt idx="8">
                  <c:v>Пальниковское</c:v>
                </c:pt>
                <c:pt idx="9">
                  <c:v>Платошинское</c:v>
                </c:pt>
                <c:pt idx="10">
                  <c:v>Савинское</c:v>
                </c:pt>
                <c:pt idx="11">
                  <c:v>Сылвенское</c:v>
                </c:pt>
                <c:pt idx="12">
                  <c:v>Усть-Качкинское</c:v>
                </c:pt>
                <c:pt idx="13">
                  <c:v>Фроловское</c:v>
                </c:pt>
                <c:pt idx="14">
                  <c:v>Хохловское </c:v>
                </c:pt>
                <c:pt idx="15">
                  <c:v>Юговское</c:v>
                </c:pt>
                <c:pt idx="16">
                  <c:v>Юго-Камское</c:v>
                </c:pt>
              </c:strCache>
            </c:strRef>
          </c:cat>
          <c:val>
            <c:numRef>
              <c:f>'таб 6'!$C$2:$C$18</c:f>
              <c:numCache>
                <c:formatCode>#,##0.0</c:formatCode>
                <c:ptCount val="17"/>
                <c:pt idx="0">
                  <c:v>9965.19</c:v>
                </c:pt>
                <c:pt idx="1">
                  <c:v>17604.439999999999</c:v>
                </c:pt>
                <c:pt idx="2">
                  <c:v>43724.67</c:v>
                </c:pt>
                <c:pt idx="3">
                  <c:v>8557.2800000000007</c:v>
                </c:pt>
                <c:pt idx="4">
                  <c:v>77565.55</c:v>
                </c:pt>
                <c:pt idx="5">
                  <c:v>23909.119999999999</c:v>
                </c:pt>
                <c:pt idx="6">
                  <c:v>60338.27</c:v>
                </c:pt>
                <c:pt idx="7">
                  <c:v>28864.240000000002</c:v>
                </c:pt>
                <c:pt idx="8">
                  <c:v>4360.82</c:v>
                </c:pt>
                <c:pt idx="9">
                  <c:v>5726.73</c:v>
                </c:pt>
                <c:pt idx="10">
                  <c:v>59908.75</c:v>
                </c:pt>
                <c:pt idx="11">
                  <c:v>37551</c:v>
                </c:pt>
                <c:pt idx="12">
                  <c:v>27480.92</c:v>
                </c:pt>
                <c:pt idx="13">
                  <c:v>31327.74</c:v>
                </c:pt>
                <c:pt idx="14">
                  <c:v>8387.08</c:v>
                </c:pt>
                <c:pt idx="15">
                  <c:v>11444.69</c:v>
                </c:pt>
                <c:pt idx="16">
                  <c:v>20729.009999999998</c:v>
                </c:pt>
              </c:numCache>
            </c:numRef>
          </c:val>
        </c:ser>
        <c:ser>
          <c:idx val="1"/>
          <c:order val="1"/>
          <c:tx>
            <c:strRef>
              <c:f>'таб 6'!$D$1</c:f>
              <c:strCache>
                <c:ptCount val="1"/>
                <c:pt idx="0">
                  <c:v>Факт 2017</c:v>
                </c:pt>
              </c:strCache>
            </c:strRef>
          </c:tx>
          <c:invertIfNegative val="0"/>
          <c:dLbls>
            <c:dLbl>
              <c:idx val="6"/>
              <c:layout>
                <c:manualLayout>
                  <c:x val="0"/>
                  <c:y val="5.602240896358543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3.7192003719200371E-3"/>
                  <c:y val="9.337068160597641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0"/>
                  <c:y val="3.275472918826323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0"/>
                  <c:y val="9.337068160597641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5"/>
              <c:layout>
                <c:manualLayout>
                  <c:x val="0"/>
                  <c:y val="7.469654528478058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6"/>
              <c:layout>
                <c:manualLayout>
                  <c:x val="1.3636910495619741E-16"/>
                  <c:y val="3.734827264239097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'таб 6'!$B$2:$B$18</c:f>
              <c:strCache>
                <c:ptCount val="17"/>
                <c:pt idx="0">
                  <c:v>Бершетское</c:v>
                </c:pt>
                <c:pt idx="1">
                  <c:v>Гамовское</c:v>
                </c:pt>
                <c:pt idx="2">
                  <c:v>Двуреченское</c:v>
                </c:pt>
                <c:pt idx="3">
                  <c:v>Заболотское</c:v>
                </c:pt>
                <c:pt idx="4">
                  <c:v>Кондратовское</c:v>
                </c:pt>
                <c:pt idx="5">
                  <c:v>Кукуштанское</c:v>
                </c:pt>
                <c:pt idx="6">
                  <c:v>Култаевское</c:v>
                </c:pt>
                <c:pt idx="7">
                  <c:v>Лобановское</c:v>
                </c:pt>
                <c:pt idx="8">
                  <c:v>Пальниковское</c:v>
                </c:pt>
                <c:pt idx="9">
                  <c:v>Платошинское</c:v>
                </c:pt>
                <c:pt idx="10">
                  <c:v>Савинское</c:v>
                </c:pt>
                <c:pt idx="11">
                  <c:v>Сылвенское</c:v>
                </c:pt>
                <c:pt idx="12">
                  <c:v>Усть-Качкинское</c:v>
                </c:pt>
                <c:pt idx="13">
                  <c:v>Фроловское</c:v>
                </c:pt>
                <c:pt idx="14">
                  <c:v>Хохловское </c:v>
                </c:pt>
                <c:pt idx="15">
                  <c:v>Юговское</c:v>
                </c:pt>
                <c:pt idx="16">
                  <c:v>Юго-Камское</c:v>
                </c:pt>
              </c:strCache>
            </c:strRef>
          </c:cat>
          <c:val>
            <c:numRef>
              <c:f>'таб 6'!$D$2:$D$18</c:f>
              <c:numCache>
                <c:formatCode>#,##0.0</c:formatCode>
                <c:ptCount val="17"/>
                <c:pt idx="0">
                  <c:v>10998.79</c:v>
                </c:pt>
                <c:pt idx="1">
                  <c:v>17526.099999999999</c:v>
                </c:pt>
                <c:pt idx="2">
                  <c:v>48847.72</c:v>
                </c:pt>
                <c:pt idx="3">
                  <c:v>9403.65</c:v>
                </c:pt>
                <c:pt idx="4">
                  <c:v>86822.53</c:v>
                </c:pt>
                <c:pt idx="5">
                  <c:v>24686.799999999999</c:v>
                </c:pt>
                <c:pt idx="6">
                  <c:v>72066.63</c:v>
                </c:pt>
                <c:pt idx="7">
                  <c:v>32018.17</c:v>
                </c:pt>
                <c:pt idx="8">
                  <c:v>5065.1400000000003</c:v>
                </c:pt>
                <c:pt idx="9">
                  <c:v>6546.98</c:v>
                </c:pt>
                <c:pt idx="10">
                  <c:v>69074.83</c:v>
                </c:pt>
                <c:pt idx="11">
                  <c:v>39642.25</c:v>
                </c:pt>
                <c:pt idx="12">
                  <c:v>31487.119999999999</c:v>
                </c:pt>
                <c:pt idx="13">
                  <c:v>31033.81</c:v>
                </c:pt>
                <c:pt idx="14">
                  <c:v>10852.3</c:v>
                </c:pt>
                <c:pt idx="15">
                  <c:v>11337.89</c:v>
                </c:pt>
                <c:pt idx="16">
                  <c:v>21370.7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6626432"/>
        <c:axId val="16627968"/>
      </c:barChart>
      <c:catAx>
        <c:axId val="166264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6627968"/>
        <c:crosses val="autoZero"/>
        <c:auto val="1"/>
        <c:lblAlgn val="ctr"/>
        <c:lblOffset val="100"/>
        <c:noMultiLvlLbl val="0"/>
      </c:catAx>
      <c:valAx>
        <c:axId val="16627968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ru-RU" sz="1200" dirty="0">
                    <a:latin typeface="Times New Roman" pitchFamily="18" charset="0"/>
                    <a:cs typeface="Times New Roman" pitchFamily="18" charset="0"/>
                  </a:rPr>
                  <a:t>тыс. руб.</a:t>
                </a:r>
              </a:p>
            </c:rich>
          </c:tx>
          <c:layout>
            <c:manualLayout>
              <c:xMode val="edge"/>
              <c:yMode val="edge"/>
              <c:x val="2.772620297724239E-2"/>
              <c:y val="0.10112656751239428"/>
            </c:manualLayout>
          </c:layout>
          <c:overlay val="0"/>
        </c:title>
        <c:numFmt formatCode="0" sourceLinked="0"/>
        <c:majorTickMark val="none"/>
        <c:minorTickMark val="none"/>
        <c:tickLblPos val="nextTo"/>
        <c:txPr>
          <a:bodyPr rot="0" vert="horz"/>
          <a:lstStyle/>
          <a:p>
            <a:pPr>
              <a:defRPr sz="105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6626432"/>
        <c:crosses val="autoZero"/>
        <c:crossBetween val="between"/>
        <c:majorUnit val="50000"/>
        <c:minorUnit val="10000"/>
      </c:valAx>
    </c:plotArea>
    <c:legend>
      <c:legendPos val="r"/>
      <c:layout>
        <c:manualLayout>
          <c:xMode val="edge"/>
          <c:yMode val="edge"/>
          <c:x val="0.15157873621576903"/>
          <c:y val="0.94351191395193246"/>
          <c:w val="0.80002987074314469"/>
          <c:h val="5.0420168067226934E-2"/>
        </c:manualLayout>
      </c:layout>
      <c:overlay val="0"/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ru-RU" sz="1600" dirty="0"/>
              <a:t>Исполнение годового плана по налогу на имущество физических  лиц 
бюджетов поселений по состоянию на 01.01.2018 года</a:t>
            </a:r>
          </a:p>
        </c:rich>
      </c:tx>
      <c:layout>
        <c:manualLayout>
          <c:xMode val="edge"/>
          <c:yMode val="edge"/>
          <c:x val="0.18766643619385212"/>
          <c:y val="3.2774132400116653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9.104779109070596E-2"/>
          <c:y val="0.16969052370776441"/>
          <c:w val="0.86169694536466357"/>
          <c:h val="0.5965849853079997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2">
                <a:lumMod val="75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 w="25400"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 w="25400"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 w="25400">
                <a:noFill/>
              </a:ln>
            </c:spPr>
          </c:dPt>
          <c:dPt>
            <c:idx val="3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 w="25400">
                <a:noFill/>
              </a:ln>
            </c:spPr>
          </c:dPt>
          <c:dPt>
            <c:idx val="4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 w="25400">
                <a:noFill/>
              </a:ln>
            </c:spPr>
          </c:dPt>
          <c:dPt>
            <c:idx val="5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 w="25400">
                <a:noFill/>
              </a:ln>
            </c:spPr>
          </c:dPt>
          <c:dPt>
            <c:idx val="6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 w="25400">
                <a:noFill/>
              </a:ln>
            </c:spPr>
          </c:dPt>
          <c:dPt>
            <c:idx val="7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 w="25400">
                <a:noFill/>
              </a:ln>
            </c:spPr>
          </c:dPt>
          <c:dPt>
            <c:idx val="8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 w="25400">
                <a:noFill/>
              </a:ln>
            </c:spPr>
          </c:dPt>
          <c:dPt>
            <c:idx val="9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 w="25400">
                <a:noFill/>
              </a:ln>
            </c:spPr>
          </c:dPt>
          <c:dPt>
            <c:idx val="10"/>
            <c:invertIfNegative val="0"/>
            <c:bubble3D val="0"/>
            <c:spPr>
              <a:solidFill>
                <a:srgbClr val="C0504D">
                  <a:lumMod val="75000"/>
                </a:srgbClr>
              </a:solidFill>
              <a:ln w="25400">
                <a:noFill/>
              </a:ln>
            </c:spPr>
          </c:dPt>
          <c:dPt>
            <c:idx val="11"/>
            <c:invertIfNegative val="0"/>
            <c:bubble3D val="0"/>
            <c:spPr>
              <a:solidFill>
                <a:srgbClr val="C0504D">
                  <a:lumMod val="75000"/>
                </a:srgbClr>
              </a:solidFill>
              <a:ln w="25400">
                <a:noFill/>
              </a:ln>
            </c:spPr>
          </c:dPt>
          <c:dPt>
            <c:idx val="12"/>
            <c:invertIfNegative val="0"/>
            <c:bubble3D val="0"/>
            <c:spPr>
              <a:solidFill>
                <a:srgbClr val="C0504D">
                  <a:lumMod val="75000"/>
                </a:srgbClr>
              </a:solidFill>
              <a:ln w="25400">
                <a:noFill/>
              </a:ln>
            </c:spPr>
          </c:dPt>
          <c:dPt>
            <c:idx val="13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25400">
                <a:noFill/>
              </a:ln>
            </c:spPr>
          </c:dPt>
          <c:dPt>
            <c:idx val="14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25400">
                <a:noFill/>
              </a:ln>
            </c:spPr>
          </c:dPt>
          <c:dPt>
            <c:idx val="15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25400">
                <a:noFill/>
              </a:ln>
            </c:spPr>
          </c:dPt>
          <c:dPt>
            <c:idx val="16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25400">
                <a:noFill/>
              </a:ln>
            </c:spPr>
          </c:dPt>
          <c:dLbls>
            <c:dLbl>
              <c:idx val="0"/>
              <c:layout>
                <c:manualLayout>
                  <c:x val="0"/>
                  <c:y val="2.124389147489143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2.4100287320437546E-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3959781409233394E-3"/>
                  <c:y val="6.2024531701749207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8079533315849734E-3"/>
                  <c:y val="3.438824415891515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9.3814430791601901E-5"/>
                  <c:y val="-1.1064518749450756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7399684335939908E-3"/>
                  <c:y val="1.8251029879543201E-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8.2433163191284503E-5"/>
                  <c:y val="2.720707097043333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1.2603481097526125E-3"/>
                  <c:y val="4.862885516793844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9.3707823483884167E-5"/>
                  <c:y val="-9.6345347439894457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1.395098853849299E-3"/>
                  <c:y val="2.322805675780593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1.2602381988683574E-3"/>
                  <c:y val="6.518224956979715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1.3958682300390843E-3"/>
                  <c:y val="2.30049886148337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1.1662643928301909E-3"/>
                  <c:y val="4.108075066775593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1.2593589117943173E-3"/>
                  <c:y val="5.055680126076955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1.3538822722536567E-3"/>
                  <c:y val="6.191154913582822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3.0104591197457104E-3"/>
                  <c:y val="4.51727474463043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2.7497505022927408E-3"/>
                  <c:y val="3.335158436321287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-1.3539128080151638E-3"/>
                  <c:y val="-3.186343302604784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8"/>
              <c:layout>
                <c:manualLayout>
                  <c:x val="0"/>
                  <c:y val="4.3778367483070143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9"/>
              <c:layout>
                <c:manualLayout>
                  <c:x val="-1.4064702107200045E-3"/>
                  <c:y val="-2.523270503673700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 rot="-5400000" vert="horz"/>
              <a:lstStyle/>
              <a:p>
                <a:pPr algn="ctr">
                  <a:defRPr sz="12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'Табл. 8'!$B$7:$B$23</c:f>
              <c:strCache>
                <c:ptCount val="17"/>
                <c:pt idx="0">
                  <c:v>Кукуштанское</c:v>
                </c:pt>
                <c:pt idx="1">
                  <c:v>Двуреченское</c:v>
                </c:pt>
                <c:pt idx="2">
                  <c:v>Бершетское </c:v>
                </c:pt>
                <c:pt idx="3">
                  <c:v>Кондратовское</c:v>
                </c:pt>
                <c:pt idx="4">
                  <c:v>Култаевское</c:v>
                </c:pt>
                <c:pt idx="5">
                  <c:v>Лобановское</c:v>
                </c:pt>
                <c:pt idx="6">
                  <c:v>Заболотское</c:v>
                </c:pt>
                <c:pt idx="7">
                  <c:v>Хохловское</c:v>
                </c:pt>
                <c:pt idx="8">
                  <c:v>Пальниковское</c:v>
                </c:pt>
                <c:pt idx="9">
                  <c:v>Гамовское</c:v>
                </c:pt>
                <c:pt idx="10">
                  <c:v>Савинское </c:v>
                </c:pt>
                <c:pt idx="11">
                  <c:v>Усть-Качкинское</c:v>
                </c:pt>
                <c:pt idx="12">
                  <c:v>Сылвенское</c:v>
                </c:pt>
                <c:pt idx="13">
                  <c:v>Платошинское </c:v>
                </c:pt>
                <c:pt idx="14">
                  <c:v>Юго-Камское</c:v>
                </c:pt>
                <c:pt idx="15">
                  <c:v>Юговское</c:v>
                </c:pt>
                <c:pt idx="16">
                  <c:v>Фроловское</c:v>
                </c:pt>
              </c:strCache>
            </c:strRef>
          </c:cat>
          <c:val>
            <c:numRef>
              <c:f>'Табл. 8'!$I$7:$I$23</c:f>
              <c:numCache>
                <c:formatCode>#,##0.0</c:formatCode>
                <c:ptCount val="17"/>
                <c:pt idx="0">
                  <c:v>118.77041306436118</c:v>
                </c:pt>
                <c:pt idx="1">
                  <c:v>113.70071630650696</c:v>
                </c:pt>
                <c:pt idx="2">
                  <c:v>105.16088765603328</c:v>
                </c:pt>
                <c:pt idx="3">
                  <c:v>103.52850600349851</c:v>
                </c:pt>
                <c:pt idx="4">
                  <c:v>102.57223729213352</c:v>
                </c:pt>
                <c:pt idx="5">
                  <c:v>102.35452805922394</c:v>
                </c:pt>
                <c:pt idx="6">
                  <c:v>101.92344497607655</c:v>
                </c:pt>
                <c:pt idx="7">
                  <c:v>101.80521904913213</c:v>
                </c:pt>
                <c:pt idx="8">
                  <c:v>101.70151405912043</c:v>
                </c:pt>
                <c:pt idx="9">
                  <c:v>101.57170731707316</c:v>
                </c:pt>
                <c:pt idx="10">
                  <c:v>101.42762430939226</c:v>
                </c:pt>
                <c:pt idx="11">
                  <c:v>101.08902532617039</c:v>
                </c:pt>
                <c:pt idx="12">
                  <c:v>100.44638120500191</c:v>
                </c:pt>
                <c:pt idx="13">
                  <c:v>93.45437171524128</c:v>
                </c:pt>
                <c:pt idx="14">
                  <c:v>68.528616852146257</c:v>
                </c:pt>
                <c:pt idx="15">
                  <c:v>64.606621573513706</c:v>
                </c:pt>
                <c:pt idx="16">
                  <c:v>52.606305578011316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298944"/>
        <c:axId val="15300480"/>
      </c:barChart>
      <c:catAx>
        <c:axId val="15298944"/>
        <c:scaling>
          <c:orientation val="minMax"/>
        </c:scaling>
        <c:delete val="0"/>
        <c:axPos val="b"/>
        <c:numFmt formatCode="0.00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360000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300480"/>
        <c:crosses val="autoZero"/>
        <c:auto val="1"/>
        <c:lblAlgn val="ctr"/>
        <c:lblOffset val="100"/>
        <c:noMultiLvlLbl val="0"/>
      </c:catAx>
      <c:valAx>
        <c:axId val="15300480"/>
        <c:scaling>
          <c:orientation val="minMax"/>
          <c:max val="130"/>
          <c:min val="0"/>
        </c:scaling>
        <c:delete val="0"/>
        <c:axPos val="l"/>
        <c:majorGridlines>
          <c:spPr>
            <a:ln w="25400">
              <a:solidFill>
                <a:srgbClr val="FF0000"/>
              </a:solidFill>
              <a:prstDash val="solid"/>
            </a:ln>
          </c:spPr>
        </c:majorGridlines>
        <c:minorGridlines>
          <c:spPr>
            <a:ln>
              <a:solidFill>
                <a:schemeClr val="bg1"/>
              </a:solidFill>
            </a:ln>
          </c:spPr>
        </c:minorGridlines>
        <c:title>
          <c:tx>
            <c:rich>
              <a:bodyPr rot="0" vert="horz"/>
              <a:lstStyle/>
              <a:p>
                <a:pPr algn="ctr">
                  <a:defRPr sz="12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ru-RU" sz="1200" dirty="0" smtClean="0"/>
                  <a:t>Процент</a:t>
                </a:r>
              </a:p>
              <a:p>
                <a:pPr algn="ctr">
                  <a:defRPr sz="12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ru-RU" sz="1200" dirty="0" smtClean="0"/>
                  <a:t> </a:t>
                </a:r>
                <a:r>
                  <a:rPr lang="ru-RU" sz="1200" dirty="0"/>
                  <a:t>исполнения                                                плана </a:t>
                </a:r>
              </a:p>
            </c:rich>
          </c:tx>
          <c:layout>
            <c:manualLayout>
              <c:xMode val="edge"/>
              <c:yMode val="edge"/>
              <c:x val="1.9434192191309551E-2"/>
              <c:y val="5.3052930883639542E-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0"/>
        <c:majorTickMark val="none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298944"/>
        <c:crosses val="autoZero"/>
        <c:crossBetween val="between"/>
        <c:majorUnit val="99.8"/>
        <c:minorUnit val="99.8"/>
      </c:valAx>
      <c:spPr>
        <a:scene3d>
          <a:camera prst="orthographicFront"/>
          <a:lightRig rig="threePt" dir="t"/>
        </a:scene3d>
        <a:sp3d/>
      </c:spPr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000">
                <a:latin typeface="Times New Roman" pitchFamily="18" charset="0"/>
                <a:cs typeface="Times New Roman" pitchFamily="18" charset="0"/>
              </a:defRPr>
            </a:pPr>
            <a:r>
              <a:rPr lang="ru-RU" sz="1800" b="1" i="0" baseline="0" dirty="0" smtClean="0">
                <a:effectLst/>
                <a:latin typeface="Times New Roman" pitchFamily="18" charset="0"/>
                <a:cs typeface="Times New Roman" pitchFamily="18" charset="0"/>
              </a:rPr>
              <a:t>Доходы по налогу на имущество физических лиц бюджетов   поселений за 2016 – 2017 годы</a:t>
            </a:r>
            <a:endParaRPr lang="ru-RU" sz="2000" dirty="0">
              <a:effectLst/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9289595055363648"/>
          <c:y val="3.397781159707977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5.8345722968943615E-2"/>
          <c:y val="0.18175654513774014"/>
          <c:w val="0.93425799150302657"/>
          <c:h val="0.561972253468316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'таб 6'!$C$1</c:f>
              <c:strCache>
                <c:ptCount val="1"/>
                <c:pt idx="0">
                  <c:v>Факт 2016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Pt>
            <c:idx val="8"/>
            <c:invertIfNegative val="0"/>
            <c:bubble3D val="0"/>
          </c:dPt>
          <c:dPt>
            <c:idx val="9"/>
            <c:invertIfNegative val="0"/>
            <c:bubble3D val="0"/>
          </c:dPt>
          <c:dPt>
            <c:idx val="10"/>
            <c:invertIfNegative val="0"/>
            <c:bubble3D val="0"/>
          </c:dPt>
          <c:dPt>
            <c:idx val="11"/>
            <c:invertIfNegative val="0"/>
            <c:bubble3D val="0"/>
          </c:dPt>
          <c:dPt>
            <c:idx val="12"/>
            <c:invertIfNegative val="0"/>
            <c:bubble3D val="0"/>
          </c:dPt>
          <c:dPt>
            <c:idx val="13"/>
            <c:invertIfNegative val="0"/>
            <c:bubble3D val="0"/>
          </c:dPt>
          <c:dPt>
            <c:idx val="14"/>
            <c:invertIfNegative val="0"/>
            <c:bubble3D val="0"/>
          </c:dPt>
          <c:dPt>
            <c:idx val="15"/>
            <c:invertIfNegative val="0"/>
            <c:bubble3D val="0"/>
          </c:dPt>
          <c:dPt>
            <c:idx val="16"/>
            <c:invertIfNegative val="0"/>
            <c:bubble3D val="0"/>
          </c:dPt>
          <c:dLbls>
            <c:dLbl>
              <c:idx val="0"/>
              <c:layout>
                <c:manualLayout>
                  <c:x val="0"/>
                  <c:y val="5.405405405405405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5.8230190412722648E-5"/>
                  <c:y val="3.839824076044548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4083079385002922E-3"/>
                  <c:y val="5.563027594523657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"/>
                  <c:y val="5.563027594523657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"/>
                  <c:y val="5.641625877846350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1.4084157721862417E-3"/>
                  <c:y val="3.367241257005069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1.3694878115584771E-3"/>
                  <c:y val="5.641767752003972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"/>
                  <c:y val="4.785273462438816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0"/>
                  <c:y val="3.833932523140489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3.2096406359246252E-3"/>
                  <c:y val="3.144459883691009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1.3694878115584771E-3"/>
                  <c:y val="5.043058806838317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1.3694878115584771E-3"/>
                  <c:y val="7.825778534439952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5.8230190412722648E-5"/>
                  <c:y val="6.8133645456480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-4.2094319799983165E-3"/>
                  <c:y val="6.213782100766884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>
                <c:manualLayout>
                  <c:x val="-1.3694878115584771E-3"/>
                  <c:y val="4.882315386252393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5"/>
              <c:layout>
                <c:manualLayout>
                  <c:x val="-1.4083079385002922E-3"/>
                  <c:y val="5.773001347804497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6"/>
              <c:layout>
                <c:manualLayout>
                  <c:x val="-1.3888978750293847E-3"/>
                  <c:y val="5.641767752003972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7"/>
              <c:layout>
                <c:manualLayout>
                  <c:x val="-2.7389756231169541E-3"/>
                  <c:y val="-2.326580123430517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8"/>
              <c:layout>
                <c:manualLayout>
                  <c:x val="-1.3694878115584771E-3"/>
                  <c:y val="1.096843299992906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9"/>
              <c:layout>
                <c:manualLayout>
                  <c:x val="-1.3112576211457545E-3"/>
                  <c:y val="3.839965950202170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'таб 6'!$B$2:$B$18</c:f>
              <c:strCache>
                <c:ptCount val="17"/>
                <c:pt idx="0">
                  <c:v>Бершетское</c:v>
                </c:pt>
                <c:pt idx="1">
                  <c:v>Гамовское</c:v>
                </c:pt>
                <c:pt idx="2">
                  <c:v>Двуреченское</c:v>
                </c:pt>
                <c:pt idx="3">
                  <c:v>Заболотское</c:v>
                </c:pt>
                <c:pt idx="4">
                  <c:v>Кондратовское</c:v>
                </c:pt>
                <c:pt idx="5">
                  <c:v>Кукуштанское</c:v>
                </c:pt>
                <c:pt idx="6">
                  <c:v>Култаевское</c:v>
                </c:pt>
                <c:pt idx="7">
                  <c:v>Лобановское</c:v>
                </c:pt>
                <c:pt idx="8">
                  <c:v>Пальниковское</c:v>
                </c:pt>
                <c:pt idx="9">
                  <c:v>Платошинское</c:v>
                </c:pt>
                <c:pt idx="10">
                  <c:v>Савинское</c:v>
                </c:pt>
                <c:pt idx="11">
                  <c:v>Сылвенское</c:v>
                </c:pt>
                <c:pt idx="12">
                  <c:v>Усть-Качкинское</c:v>
                </c:pt>
                <c:pt idx="13">
                  <c:v>Фроловское</c:v>
                </c:pt>
                <c:pt idx="14">
                  <c:v>Хохловское </c:v>
                </c:pt>
                <c:pt idx="15">
                  <c:v>Юговское</c:v>
                </c:pt>
                <c:pt idx="16">
                  <c:v>Юго-Камское</c:v>
                </c:pt>
              </c:strCache>
            </c:strRef>
          </c:cat>
          <c:val>
            <c:numRef>
              <c:f>'таб 6'!$C$2:$C$18</c:f>
              <c:numCache>
                <c:formatCode>#,##0.0</c:formatCode>
                <c:ptCount val="17"/>
                <c:pt idx="0">
                  <c:v>562.44000000000005</c:v>
                </c:pt>
                <c:pt idx="1">
                  <c:v>1037.5999999999999</c:v>
                </c:pt>
                <c:pt idx="2">
                  <c:v>1311.8</c:v>
                </c:pt>
                <c:pt idx="3">
                  <c:v>741.18</c:v>
                </c:pt>
                <c:pt idx="4">
                  <c:v>4243.59</c:v>
                </c:pt>
                <c:pt idx="5">
                  <c:v>2318.7199999999998</c:v>
                </c:pt>
                <c:pt idx="6">
                  <c:v>4946.93</c:v>
                </c:pt>
                <c:pt idx="7">
                  <c:v>2393.1799999999998</c:v>
                </c:pt>
                <c:pt idx="8">
                  <c:v>100.55</c:v>
                </c:pt>
                <c:pt idx="9">
                  <c:v>198.87</c:v>
                </c:pt>
                <c:pt idx="10">
                  <c:v>1675.73</c:v>
                </c:pt>
                <c:pt idx="11">
                  <c:v>2995.73</c:v>
                </c:pt>
                <c:pt idx="12">
                  <c:v>982.27</c:v>
                </c:pt>
                <c:pt idx="13">
                  <c:v>4663.6499999999996</c:v>
                </c:pt>
                <c:pt idx="14">
                  <c:v>993.98</c:v>
                </c:pt>
                <c:pt idx="15">
                  <c:v>460.87</c:v>
                </c:pt>
                <c:pt idx="16">
                  <c:v>1734.71</c:v>
                </c:pt>
              </c:numCache>
            </c:numRef>
          </c:val>
        </c:ser>
        <c:ser>
          <c:idx val="1"/>
          <c:order val="1"/>
          <c:tx>
            <c:strRef>
              <c:f>'таб 6'!$D$1</c:f>
              <c:strCache>
                <c:ptCount val="1"/>
                <c:pt idx="0">
                  <c:v>Факт 2017</c:v>
                </c:pt>
              </c:strCache>
            </c:strRef>
          </c:tx>
          <c:invertIfNegative val="0"/>
          <c:dLbls>
            <c:dLbl>
              <c:idx val="6"/>
              <c:layout>
                <c:manualLayout>
                  <c:x val="0"/>
                  <c:y val="5.602240896358543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3.7192003719200371E-3"/>
                  <c:y val="9.337068160597641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0"/>
                  <c:y val="3.275472918826323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0"/>
                  <c:y val="9.337068160597641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5"/>
              <c:layout>
                <c:manualLayout>
                  <c:x val="0"/>
                  <c:y val="7.469654528478058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6"/>
              <c:layout>
                <c:manualLayout>
                  <c:x val="1.3636910495619741E-16"/>
                  <c:y val="3.734827264239097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'таб 6'!$B$2:$B$18</c:f>
              <c:strCache>
                <c:ptCount val="17"/>
                <c:pt idx="0">
                  <c:v>Бершетское</c:v>
                </c:pt>
                <c:pt idx="1">
                  <c:v>Гамовское</c:v>
                </c:pt>
                <c:pt idx="2">
                  <c:v>Двуреченское</c:v>
                </c:pt>
                <c:pt idx="3">
                  <c:v>Заболотское</c:v>
                </c:pt>
                <c:pt idx="4">
                  <c:v>Кондратовское</c:v>
                </c:pt>
                <c:pt idx="5">
                  <c:v>Кукуштанское</c:v>
                </c:pt>
                <c:pt idx="6">
                  <c:v>Култаевское</c:v>
                </c:pt>
                <c:pt idx="7">
                  <c:v>Лобановское</c:v>
                </c:pt>
                <c:pt idx="8">
                  <c:v>Пальниковское</c:v>
                </c:pt>
                <c:pt idx="9">
                  <c:v>Платошинское</c:v>
                </c:pt>
                <c:pt idx="10">
                  <c:v>Савинское</c:v>
                </c:pt>
                <c:pt idx="11">
                  <c:v>Сылвенское</c:v>
                </c:pt>
                <c:pt idx="12">
                  <c:v>Усть-Качкинское</c:v>
                </c:pt>
                <c:pt idx="13">
                  <c:v>Фроловское</c:v>
                </c:pt>
                <c:pt idx="14">
                  <c:v>Хохловское </c:v>
                </c:pt>
                <c:pt idx="15">
                  <c:v>Юговское</c:v>
                </c:pt>
                <c:pt idx="16">
                  <c:v>Юго-Камское</c:v>
                </c:pt>
              </c:strCache>
            </c:strRef>
          </c:cat>
          <c:val>
            <c:numRef>
              <c:f>'таб 6'!$D$2:$D$18</c:f>
              <c:numCache>
                <c:formatCode>#,##0.0</c:formatCode>
                <c:ptCount val="17"/>
                <c:pt idx="0">
                  <c:v>758.21</c:v>
                </c:pt>
                <c:pt idx="1">
                  <c:v>1041.1099999999999</c:v>
                </c:pt>
                <c:pt idx="2">
                  <c:v>1888.91</c:v>
                </c:pt>
                <c:pt idx="3">
                  <c:v>958.59</c:v>
                </c:pt>
                <c:pt idx="4">
                  <c:v>5486.4</c:v>
                </c:pt>
                <c:pt idx="5">
                  <c:v>2349.16</c:v>
                </c:pt>
                <c:pt idx="6">
                  <c:v>6087.97</c:v>
                </c:pt>
                <c:pt idx="7">
                  <c:v>3262.96</c:v>
                </c:pt>
                <c:pt idx="8">
                  <c:v>141.06</c:v>
                </c:pt>
                <c:pt idx="9">
                  <c:v>332.52</c:v>
                </c:pt>
                <c:pt idx="10">
                  <c:v>1835.84</c:v>
                </c:pt>
                <c:pt idx="11">
                  <c:v>2650.78</c:v>
                </c:pt>
                <c:pt idx="12">
                  <c:v>1317.19</c:v>
                </c:pt>
                <c:pt idx="13">
                  <c:v>650.74</c:v>
                </c:pt>
                <c:pt idx="14">
                  <c:v>1025.26</c:v>
                </c:pt>
                <c:pt idx="15">
                  <c:v>362.96</c:v>
                </c:pt>
                <c:pt idx="16">
                  <c:v>862.09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6688256"/>
        <c:axId val="16689792"/>
      </c:barChart>
      <c:catAx>
        <c:axId val="16688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6689792"/>
        <c:crosses val="autoZero"/>
        <c:auto val="1"/>
        <c:lblAlgn val="ctr"/>
        <c:lblOffset val="100"/>
        <c:noMultiLvlLbl val="0"/>
      </c:catAx>
      <c:valAx>
        <c:axId val="16689792"/>
        <c:scaling>
          <c:orientation val="minMax"/>
          <c:max val="700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ru-RU" sz="1200" dirty="0">
                    <a:latin typeface="Times New Roman" pitchFamily="18" charset="0"/>
                    <a:cs typeface="Times New Roman" pitchFamily="18" charset="0"/>
                  </a:rPr>
                  <a:t>тыс. руб.</a:t>
                </a:r>
              </a:p>
            </c:rich>
          </c:tx>
          <c:layout>
            <c:manualLayout>
              <c:xMode val="edge"/>
              <c:yMode val="edge"/>
              <c:x val="1.6281526159307086E-2"/>
              <c:y val="0.108269407500533"/>
            </c:manualLayout>
          </c:layout>
          <c:overlay val="0"/>
        </c:title>
        <c:numFmt formatCode="0" sourceLinked="0"/>
        <c:majorTickMark val="none"/>
        <c:minorTickMark val="none"/>
        <c:tickLblPos val="nextTo"/>
        <c:txPr>
          <a:bodyPr rot="0" vert="horz"/>
          <a:lstStyle/>
          <a:p>
            <a:pPr>
              <a:defRPr sz="105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6688256"/>
        <c:crosses val="autoZero"/>
        <c:crossBetween val="between"/>
        <c:majorUnit val="1000"/>
        <c:minorUnit val="100"/>
      </c:valAx>
    </c:plotArea>
    <c:legend>
      <c:legendPos val="r"/>
      <c:layout>
        <c:manualLayout>
          <c:xMode val="edge"/>
          <c:yMode val="edge"/>
          <c:x val="0.15157873621576903"/>
          <c:y val="0.94351191395193246"/>
          <c:w val="0.80002987074314469"/>
          <c:h val="5.0420168067226934E-2"/>
        </c:manualLayout>
      </c:layout>
      <c:overlay val="0"/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ru-RU" sz="1800" dirty="0"/>
              <a:t>Исполнение годового плана по земельному налогу  бюджетов                                                                                             поселений по состоянию на 01.01.2018</a:t>
            </a:r>
            <a:r>
              <a:rPr lang="ru-RU" sz="1800" baseline="0" dirty="0"/>
              <a:t> </a:t>
            </a:r>
            <a:r>
              <a:rPr lang="ru-RU" sz="1800" dirty="0"/>
              <a:t>года</a:t>
            </a:r>
          </a:p>
        </c:rich>
      </c:tx>
      <c:layout>
        <c:manualLayout>
          <c:xMode val="edge"/>
          <c:yMode val="edge"/>
          <c:x val="0.1941037737920519"/>
          <c:y val="1.4777306682818493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7.4921853248349018E-2"/>
          <c:y val="0.17246979791861683"/>
          <c:w val="0.86956145597564638"/>
          <c:h val="0.6030863205036433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2">
                <a:lumMod val="75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 w="25400"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 w="25400"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 w="25400">
                <a:noFill/>
              </a:ln>
            </c:spPr>
          </c:dPt>
          <c:dPt>
            <c:idx val="3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 w="25400">
                <a:noFill/>
              </a:ln>
            </c:spPr>
          </c:dPt>
          <c:dPt>
            <c:idx val="4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 w="25400">
                <a:noFill/>
              </a:ln>
            </c:spPr>
          </c:dPt>
          <c:dPt>
            <c:idx val="5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 w="25400">
                <a:noFill/>
              </a:ln>
            </c:spPr>
          </c:dPt>
          <c:dPt>
            <c:idx val="6"/>
            <c:invertIfNegative val="0"/>
            <c:bubble3D val="0"/>
            <c:spPr>
              <a:solidFill>
                <a:srgbClr val="C0504D">
                  <a:lumMod val="75000"/>
                </a:srgbClr>
              </a:solidFill>
              <a:ln w="25400">
                <a:noFill/>
              </a:ln>
            </c:spPr>
          </c:dPt>
          <c:dPt>
            <c:idx val="7"/>
            <c:invertIfNegative val="0"/>
            <c:bubble3D val="0"/>
            <c:spPr>
              <a:solidFill>
                <a:srgbClr val="C0504D">
                  <a:lumMod val="75000"/>
                </a:srgbClr>
              </a:solidFill>
              <a:ln w="25400">
                <a:noFill/>
              </a:ln>
            </c:spPr>
          </c:dPt>
          <c:dPt>
            <c:idx val="8"/>
            <c:invertIfNegative val="0"/>
            <c:bubble3D val="0"/>
            <c:spPr>
              <a:solidFill>
                <a:srgbClr val="C0504D">
                  <a:lumMod val="75000"/>
                </a:srgbClr>
              </a:solidFill>
              <a:ln w="25400">
                <a:noFill/>
              </a:ln>
            </c:spPr>
          </c:dPt>
          <c:dPt>
            <c:idx val="9"/>
            <c:invertIfNegative val="0"/>
            <c:bubble3D val="0"/>
            <c:spPr>
              <a:solidFill>
                <a:srgbClr val="C0504D">
                  <a:lumMod val="75000"/>
                </a:srgbClr>
              </a:solidFill>
              <a:ln w="25400">
                <a:noFill/>
              </a:ln>
            </c:spPr>
          </c:dPt>
          <c:dPt>
            <c:idx val="10"/>
            <c:invertIfNegative val="0"/>
            <c:bubble3D val="0"/>
            <c:spPr>
              <a:solidFill>
                <a:srgbClr val="C0504D">
                  <a:lumMod val="75000"/>
                </a:srgbClr>
              </a:solidFill>
              <a:ln w="25400">
                <a:noFill/>
              </a:ln>
            </c:spPr>
          </c:dPt>
          <c:dPt>
            <c:idx val="11"/>
            <c:invertIfNegative val="0"/>
            <c:bubble3D val="0"/>
            <c:spPr>
              <a:solidFill>
                <a:srgbClr val="C0504D">
                  <a:lumMod val="40000"/>
                  <a:lumOff val="60000"/>
                </a:srgbClr>
              </a:solidFill>
              <a:ln w="25400">
                <a:noFill/>
              </a:ln>
            </c:spPr>
          </c:dPt>
          <c:dPt>
            <c:idx val="12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25400">
                <a:noFill/>
              </a:ln>
            </c:spPr>
          </c:dPt>
          <c:dPt>
            <c:idx val="13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25400">
                <a:noFill/>
              </a:ln>
            </c:spPr>
          </c:dPt>
          <c:dPt>
            <c:idx val="14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25400">
                <a:noFill/>
              </a:ln>
            </c:spPr>
          </c:dPt>
          <c:dPt>
            <c:idx val="15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25400">
                <a:noFill/>
              </a:ln>
            </c:spPr>
          </c:dPt>
          <c:dPt>
            <c:idx val="16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25400">
                <a:noFill/>
              </a:ln>
            </c:spPr>
          </c:dPt>
          <c:dLbls>
            <c:dLbl>
              <c:idx val="0"/>
              <c:layout>
                <c:manualLayout>
                  <c:x val="0"/>
                  <c:y val="7.510012297413872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66050173960839E-3"/>
                  <c:y val="3.6569205073142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4961184820185003E-3"/>
                  <c:y val="1.702549419084852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5.302205744800258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366120218579235E-3"/>
                  <c:y val="3.697074312795133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"/>
                  <c:y val="2.189163449601197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3661611537458451E-3"/>
                  <c:y val="8.4385955252096981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"/>
                  <c:y val="-1.540150138575335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4.1850476935626178E-3"/>
                  <c:y val="4.47655231907200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1.366120218579235E-3"/>
                  <c:y val="7.134515852904995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0"/>
                  <c:y val="3.729528409380792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1.366120218579235E-3"/>
                  <c:y val="3.924111267948957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1.0018099206310814E-16"/>
                  <c:y val="2.286525739358240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1.366120218579235E-3"/>
                  <c:y val="4.216198137219888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1.366120218579235E-3"/>
                  <c:y val="6.015912427793178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0"/>
                  <c:y val="5.302226935312831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1.366120218579235E-3"/>
                  <c:y val="2.689580109181816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 rot="-5400000" vert="horz"/>
              <a:lstStyle/>
              <a:p>
                <a:pPr algn="ctr">
                  <a:defRPr sz="12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'Табл. 10'!$B$7:$B$23</c:f>
              <c:strCache>
                <c:ptCount val="17"/>
                <c:pt idx="0">
                  <c:v>Кукуштанское</c:v>
                </c:pt>
                <c:pt idx="1">
                  <c:v>Кондратовское</c:v>
                </c:pt>
                <c:pt idx="2">
                  <c:v>Хохловское</c:v>
                </c:pt>
                <c:pt idx="3">
                  <c:v>Лобановское</c:v>
                </c:pt>
                <c:pt idx="4">
                  <c:v>Бершетское</c:v>
                </c:pt>
                <c:pt idx="5">
                  <c:v>Савинское</c:v>
                </c:pt>
                <c:pt idx="6">
                  <c:v>Пальниковское</c:v>
                </c:pt>
                <c:pt idx="7">
                  <c:v>Сылвенское</c:v>
                </c:pt>
                <c:pt idx="8">
                  <c:v>Фроловское </c:v>
                </c:pt>
                <c:pt idx="9">
                  <c:v>Усть-Качкинское</c:v>
                </c:pt>
                <c:pt idx="10">
                  <c:v>Платошинское</c:v>
                </c:pt>
                <c:pt idx="11">
                  <c:v>Гамовское</c:v>
                </c:pt>
                <c:pt idx="12">
                  <c:v>Юговское</c:v>
                </c:pt>
                <c:pt idx="13">
                  <c:v>Култаевское</c:v>
                </c:pt>
                <c:pt idx="14">
                  <c:v>Двуреченское</c:v>
                </c:pt>
                <c:pt idx="15">
                  <c:v>Юго-Камское</c:v>
                </c:pt>
                <c:pt idx="16">
                  <c:v>Заболотское</c:v>
                </c:pt>
              </c:strCache>
            </c:strRef>
          </c:cat>
          <c:val>
            <c:numRef>
              <c:f>'Табл. 10'!$I$7:$I$23</c:f>
              <c:numCache>
                <c:formatCode>#,##0.0</c:formatCode>
                <c:ptCount val="17"/>
                <c:pt idx="0">
                  <c:v>106.80322160758624</c:v>
                </c:pt>
                <c:pt idx="1">
                  <c:v>106.34750617053975</c:v>
                </c:pt>
                <c:pt idx="2">
                  <c:v>104.86208376263116</c:v>
                </c:pt>
                <c:pt idx="3">
                  <c:v>103.82391035874574</c:v>
                </c:pt>
                <c:pt idx="4">
                  <c:v>103.05555555555554</c:v>
                </c:pt>
                <c:pt idx="5">
                  <c:v>102.50455026455028</c:v>
                </c:pt>
                <c:pt idx="6">
                  <c:v>102.47382920110194</c:v>
                </c:pt>
                <c:pt idx="7">
                  <c:v>102.31599736039902</c:v>
                </c:pt>
                <c:pt idx="8">
                  <c:v>102.22627917000185</c:v>
                </c:pt>
                <c:pt idx="9">
                  <c:v>101.52311841410182</c:v>
                </c:pt>
                <c:pt idx="10">
                  <c:v>100.37665782493367</c:v>
                </c:pt>
                <c:pt idx="11">
                  <c:v>99.71006097560975</c:v>
                </c:pt>
                <c:pt idx="12">
                  <c:v>96.870534309980656</c:v>
                </c:pt>
                <c:pt idx="13">
                  <c:v>95.313103454868738</c:v>
                </c:pt>
                <c:pt idx="14">
                  <c:v>88.421587915901796</c:v>
                </c:pt>
                <c:pt idx="15">
                  <c:v>87.535812467937092</c:v>
                </c:pt>
                <c:pt idx="16">
                  <c:v>84.368753154972239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00192"/>
        <c:axId val="15801728"/>
      </c:barChart>
      <c:catAx>
        <c:axId val="15800192"/>
        <c:scaling>
          <c:orientation val="minMax"/>
        </c:scaling>
        <c:delete val="0"/>
        <c:axPos val="b"/>
        <c:numFmt formatCode="@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360000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801728"/>
        <c:crosses val="autoZero"/>
        <c:auto val="1"/>
        <c:lblAlgn val="ctr"/>
        <c:lblOffset val="100"/>
        <c:noMultiLvlLbl val="0"/>
      </c:catAx>
      <c:valAx>
        <c:axId val="15801728"/>
        <c:scaling>
          <c:orientation val="minMax"/>
          <c:max val="120"/>
          <c:min val="0"/>
        </c:scaling>
        <c:delete val="0"/>
        <c:axPos val="l"/>
        <c:majorGridlines>
          <c:spPr>
            <a:ln w="25400">
              <a:solidFill>
                <a:srgbClr val="FF0000"/>
              </a:solidFill>
              <a:prstDash val="solid"/>
            </a:ln>
          </c:spPr>
        </c:majorGridlines>
        <c:minorGridlines>
          <c:spPr>
            <a:ln w="12700">
              <a:solidFill>
                <a:srgbClr val="99CCFF"/>
              </a:solidFill>
              <a:prstDash val="solid"/>
            </a:ln>
          </c:spPr>
        </c:minorGridlines>
        <c:title>
          <c:tx>
            <c:rich>
              <a:bodyPr rot="0" vert="horz"/>
              <a:lstStyle/>
              <a:p>
                <a:pPr algn="ctr">
                  <a:defRPr sz="12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ru-RU" dirty="0" smtClean="0"/>
                  <a:t>Процент</a:t>
                </a:r>
              </a:p>
              <a:p>
                <a:pPr algn="ctr">
                  <a:defRPr sz="12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ru-RU" dirty="0" smtClean="0"/>
                  <a:t> </a:t>
                </a:r>
                <a:r>
                  <a:rPr lang="ru-RU" dirty="0"/>
                  <a:t>исполнения                                                плана </a:t>
                </a:r>
              </a:p>
            </c:rich>
          </c:tx>
          <c:layout>
            <c:manualLayout>
              <c:xMode val="edge"/>
              <c:yMode val="edge"/>
              <c:x val="1.9466094541979669E-2"/>
              <c:y val="6.5320632123781724E-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0"/>
        <c:majorTickMark val="none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800192"/>
        <c:crosses val="autoZero"/>
        <c:crossBetween val="between"/>
        <c:majorUnit val="98.2"/>
        <c:minorUnit val="98.2"/>
      </c:valAx>
      <c:spPr>
        <a:scene3d>
          <a:camera prst="orthographicFront"/>
          <a:lightRig rig="threePt" dir="t"/>
        </a:scene3d>
        <a:sp3d/>
      </c:spPr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000">
                <a:latin typeface="Times New Roman" pitchFamily="18" charset="0"/>
                <a:cs typeface="Times New Roman" pitchFamily="18" charset="0"/>
              </a:defRPr>
            </a:pPr>
            <a:r>
              <a:rPr lang="ru-RU" sz="1800" b="1" i="0" baseline="0" dirty="0" smtClean="0">
                <a:effectLst/>
                <a:latin typeface="Times New Roman" pitchFamily="18" charset="0"/>
                <a:cs typeface="Times New Roman" pitchFamily="18" charset="0"/>
              </a:rPr>
              <a:t>Доходы по земельному налогу бюджетов поселений                          за 2016 – 2017 годы</a:t>
            </a:r>
            <a:endParaRPr lang="ru-RU" sz="1800" dirty="0">
              <a:effectLst/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20759339327961165"/>
          <c:y val="2.277332980436268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5.8345722968943615E-2"/>
          <c:y val="0.18175654513774014"/>
          <c:w val="0.93425799150302657"/>
          <c:h val="0.561972253468316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'таб 6'!$C$1</c:f>
              <c:strCache>
                <c:ptCount val="1"/>
                <c:pt idx="0">
                  <c:v>Факт 2016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Pt>
            <c:idx val="8"/>
            <c:invertIfNegative val="0"/>
            <c:bubble3D val="0"/>
          </c:dPt>
          <c:dPt>
            <c:idx val="9"/>
            <c:invertIfNegative val="0"/>
            <c:bubble3D val="0"/>
          </c:dPt>
          <c:dPt>
            <c:idx val="10"/>
            <c:invertIfNegative val="0"/>
            <c:bubble3D val="0"/>
          </c:dPt>
          <c:dPt>
            <c:idx val="11"/>
            <c:invertIfNegative val="0"/>
            <c:bubble3D val="0"/>
          </c:dPt>
          <c:dPt>
            <c:idx val="12"/>
            <c:invertIfNegative val="0"/>
            <c:bubble3D val="0"/>
          </c:dPt>
          <c:dPt>
            <c:idx val="13"/>
            <c:invertIfNegative val="0"/>
            <c:bubble3D val="0"/>
          </c:dPt>
          <c:dPt>
            <c:idx val="14"/>
            <c:invertIfNegative val="0"/>
            <c:bubble3D val="0"/>
          </c:dPt>
          <c:dPt>
            <c:idx val="15"/>
            <c:invertIfNegative val="0"/>
            <c:bubble3D val="0"/>
          </c:dPt>
          <c:dPt>
            <c:idx val="16"/>
            <c:invertIfNegative val="0"/>
            <c:bubble3D val="0"/>
          </c:dPt>
          <c:dLbls>
            <c:dLbl>
              <c:idx val="0"/>
              <c:layout>
                <c:manualLayout>
                  <c:x val="0"/>
                  <c:y val="5.405405405405405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5.8230190412722648E-5"/>
                  <c:y val="3.839824076044548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4083079385002922E-3"/>
                  <c:y val="5.563027594523657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"/>
                  <c:y val="5.563027594523657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"/>
                  <c:y val="5.641625877846350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1.4084157721862417E-3"/>
                  <c:y val="3.367241257005069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1.3694878115584771E-3"/>
                  <c:y val="5.641767752003972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"/>
                  <c:y val="4.785273462438816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0"/>
                  <c:y val="3.833932523140489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3.2096406359246252E-3"/>
                  <c:y val="3.144459883691009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1.3694878115584771E-3"/>
                  <c:y val="5.043058806838317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1.3694878115584771E-3"/>
                  <c:y val="7.825778534439952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5.8230190412722648E-5"/>
                  <c:y val="6.8133645456480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-4.2094319799983165E-3"/>
                  <c:y val="6.213782100766884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>
                <c:manualLayout>
                  <c:x val="-1.3694878115584771E-3"/>
                  <c:y val="4.882315386252393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5"/>
              <c:layout>
                <c:manualLayout>
                  <c:x val="-1.4083079385002922E-3"/>
                  <c:y val="5.773001347804497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6"/>
              <c:layout>
                <c:manualLayout>
                  <c:x val="-1.3888978750293847E-3"/>
                  <c:y val="5.641767752003972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7"/>
              <c:layout>
                <c:manualLayout>
                  <c:x val="-2.7389756231169541E-3"/>
                  <c:y val="-2.326580123430517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8"/>
              <c:layout>
                <c:manualLayout>
                  <c:x val="-1.3694878115584771E-3"/>
                  <c:y val="1.096843299992906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9"/>
              <c:layout>
                <c:manualLayout>
                  <c:x val="-1.3112576211457545E-3"/>
                  <c:y val="3.839965950202170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'таб 6'!$B$2:$B$18</c:f>
              <c:strCache>
                <c:ptCount val="17"/>
                <c:pt idx="0">
                  <c:v>Бершетское</c:v>
                </c:pt>
                <c:pt idx="1">
                  <c:v>Гамовское</c:v>
                </c:pt>
                <c:pt idx="2">
                  <c:v>Двуреченское</c:v>
                </c:pt>
                <c:pt idx="3">
                  <c:v>Заболотское</c:v>
                </c:pt>
                <c:pt idx="4">
                  <c:v>Кондратовское</c:v>
                </c:pt>
                <c:pt idx="5">
                  <c:v>Кукуштанское</c:v>
                </c:pt>
                <c:pt idx="6">
                  <c:v>Култаевское</c:v>
                </c:pt>
                <c:pt idx="7">
                  <c:v>Лобановское</c:v>
                </c:pt>
                <c:pt idx="8">
                  <c:v>Пальниковское</c:v>
                </c:pt>
                <c:pt idx="9">
                  <c:v>Платошинское</c:v>
                </c:pt>
                <c:pt idx="10">
                  <c:v>Савинское</c:v>
                </c:pt>
                <c:pt idx="11">
                  <c:v>Сылвенское</c:v>
                </c:pt>
                <c:pt idx="12">
                  <c:v>Усть-Качкинское</c:v>
                </c:pt>
                <c:pt idx="13">
                  <c:v>Фроловское</c:v>
                </c:pt>
                <c:pt idx="14">
                  <c:v>Хохловское </c:v>
                </c:pt>
                <c:pt idx="15">
                  <c:v>Юговское</c:v>
                </c:pt>
                <c:pt idx="16">
                  <c:v>Юго-Камское</c:v>
                </c:pt>
              </c:strCache>
            </c:strRef>
          </c:cat>
          <c:val>
            <c:numRef>
              <c:f>'таб 6'!$C$2:$C$18</c:f>
              <c:numCache>
                <c:formatCode>#,##0.0</c:formatCode>
                <c:ptCount val="17"/>
                <c:pt idx="0">
                  <c:v>4453.47</c:v>
                </c:pt>
                <c:pt idx="1">
                  <c:v>6584.38</c:v>
                </c:pt>
                <c:pt idx="2">
                  <c:v>18581.3</c:v>
                </c:pt>
                <c:pt idx="3">
                  <c:v>5757.43</c:v>
                </c:pt>
                <c:pt idx="4">
                  <c:v>14784</c:v>
                </c:pt>
                <c:pt idx="5">
                  <c:v>9351.8799999999992</c:v>
                </c:pt>
                <c:pt idx="6">
                  <c:v>32673.200000000001</c:v>
                </c:pt>
                <c:pt idx="7">
                  <c:v>11003.74</c:v>
                </c:pt>
                <c:pt idx="8">
                  <c:v>1103.6400000000001</c:v>
                </c:pt>
                <c:pt idx="9">
                  <c:v>981.69</c:v>
                </c:pt>
                <c:pt idx="10">
                  <c:v>18249.73</c:v>
                </c:pt>
                <c:pt idx="11">
                  <c:v>12644.68</c:v>
                </c:pt>
                <c:pt idx="12">
                  <c:v>15284.19</c:v>
                </c:pt>
                <c:pt idx="13">
                  <c:v>13858.35</c:v>
                </c:pt>
                <c:pt idx="14">
                  <c:v>4373.16</c:v>
                </c:pt>
                <c:pt idx="15">
                  <c:v>4018.42</c:v>
                </c:pt>
                <c:pt idx="16">
                  <c:v>8547.67</c:v>
                </c:pt>
              </c:numCache>
            </c:numRef>
          </c:val>
        </c:ser>
        <c:ser>
          <c:idx val="1"/>
          <c:order val="1"/>
          <c:tx>
            <c:strRef>
              <c:f>'таб 6'!$D$1</c:f>
              <c:strCache>
                <c:ptCount val="1"/>
                <c:pt idx="0">
                  <c:v>Факт 2017</c:v>
                </c:pt>
              </c:strCache>
            </c:strRef>
          </c:tx>
          <c:invertIfNegative val="0"/>
          <c:dLbls>
            <c:dLbl>
              <c:idx val="6"/>
              <c:layout>
                <c:manualLayout>
                  <c:x val="0"/>
                  <c:y val="5.602240896358543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3.7192003719200371E-3"/>
                  <c:y val="9.337068160597641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0"/>
                  <c:y val="3.275472918826323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0"/>
                  <c:y val="9.337068160597641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5"/>
              <c:layout>
                <c:manualLayout>
                  <c:x val="0"/>
                  <c:y val="7.469654528478058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6"/>
              <c:layout>
                <c:manualLayout>
                  <c:x val="1.3636910495619741E-16"/>
                  <c:y val="3.734827264239097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'таб 6'!$B$2:$B$18</c:f>
              <c:strCache>
                <c:ptCount val="17"/>
                <c:pt idx="0">
                  <c:v>Бершетское</c:v>
                </c:pt>
                <c:pt idx="1">
                  <c:v>Гамовское</c:v>
                </c:pt>
                <c:pt idx="2">
                  <c:v>Двуреченское</c:v>
                </c:pt>
                <c:pt idx="3">
                  <c:v>Заболотское</c:v>
                </c:pt>
                <c:pt idx="4">
                  <c:v>Кондратовское</c:v>
                </c:pt>
                <c:pt idx="5">
                  <c:v>Кукуштанское</c:v>
                </c:pt>
                <c:pt idx="6">
                  <c:v>Култаевское</c:v>
                </c:pt>
                <c:pt idx="7">
                  <c:v>Лобановское</c:v>
                </c:pt>
                <c:pt idx="8">
                  <c:v>Пальниковское</c:v>
                </c:pt>
                <c:pt idx="9">
                  <c:v>Платошинское</c:v>
                </c:pt>
                <c:pt idx="10">
                  <c:v>Савинское</c:v>
                </c:pt>
                <c:pt idx="11">
                  <c:v>Сылвенское</c:v>
                </c:pt>
                <c:pt idx="12">
                  <c:v>Усть-Качкинское</c:v>
                </c:pt>
                <c:pt idx="13">
                  <c:v>Фроловское</c:v>
                </c:pt>
                <c:pt idx="14">
                  <c:v>Хохловское </c:v>
                </c:pt>
                <c:pt idx="15">
                  <c:v>Юговское</c:v>
                </c:pt>
                <c:pt idx="16">
                  <c:v>Юго-Камское</c:v>
                </c:pt>
              </c:strCache>
            </c:strRef>
          </c:cat>
          <c:val>
            <c:numRef>
              <c:f>'таб 6'!$D$2:$D$18</c:f>
              <c:numCache>
                <c:formatCode>#,##0.0</c:formatCode>
                <c:ptCount val="17"/>
                <c:pt idx="0">
                  <c:v>4878.6499999999996</c:v>
                </c:pt>
                <c:pt idx="1">
                  <c:v>6540.98</c:v>
                </c:pt>
                <c:pt idx="2">
                  <c:v>22152.34</c:v>
                </c:pt>
                <c:pt idx="3">
                  <c:v>6685.38</c:v>
                </c:pt>
                <c:pt idx="4">
                  <c:v>15528.48</c:v>
                </c:pt>
                <c:pt idx="5">
                  <c:v>9493.4500000000007</c:v>
                </c:pt>
                <c:pt idx="6">
                  <c:v>39881.29</c:v>
                </c:pt>
                <c:pt idx="7">
                  <c:v>13787.4</c:v>
                </c:pt>
                <c:pt idx="8">
                  <c:v>1301.93</c:v>
                </c:pt>
                <c:pt idx="9">
                  <c:v>1135.26</c:v>
                </c:pt>
                <c:pt idx="10">
                  <c:v>19373.36</c:v>
                </c:pt>
                <c:pt idx="11">
                  <c:v>14993.11</c:v>
                </c:pt>
                <c:pt idx="12">
                  <c:v>18257.41</c:v>
                </c:pt>
                <c:pt idx="13">
                  <c:v>16602.57</c:v>
                </c:pt>
                <c:pt idx="14">
                  <c:v>4814.04</c:v>
                </c:pt>
                <c:pt idx="15">
                  <c:v>4311.32</c:v>
                </c:pt>
                <c:pt idx="16">
                  <c:v>10272.1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6774656"/>
        <c:axId val="16776192"/>
      </c:barChart>
      <c:catAx>
        <c:axId val="16774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6776192"/>
        <c:crosses val="autoZero"/>
        <c:auto val="1"/>
        <c:lblAlgn val="ctr"/>
        <c:lblOffset val="100"/>
        <c:noMultiLvlLbl val="0"/>
      </c:catAx>
      <c:valAx>
        <c:axId val="16776192"/>
        <c:scaling>
          <c:orientation val="minMax"/>
          <c:max val="4000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1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ru-RU" sz="1100" dirty="0">
                    <a:latin typeface="Times New Roman" pitchFamily="18" charset="0"/>
                    <a:cs typeface="Times New Roman" pitchFamily="18" charset="0"/>
                  </a:rPr>
                  <a:t>тыс. руб.</a:t>
                </a:r>
              </a:p>
            </c:rich>
          </c:tx>
          <c:layout>
            <c:manualLayout>
              <c:xMode val="edge"/>
              <c:yMode val="edge"/>
              <c:x val="2.3630247522294694E-2"/>
              <c:y val="0.108269407500533"/>
            </c:manualLayout>
          </c:layout>
          <c:overlay val="0"/>
        </c:title>
        <c:numFmt formatCode="0" sourceLinked="0"/>
        <c:majorTickMark val="none"/>
        <c:minorTickMark val="none"/>
        <c:tickLblPos val="nextTo"/>
        <c:txPr>
          <a:bodyPr rot="0" vert="horz"/>
          <a:lstStyle/>
          <a:p>
            <a:pPr>
              <a:defRPr sz="105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6774656"/>
        <c:crosses val="autoZero"/>
        <c:crossBetween val="between"/>
        <c:majorUnit val="10000"/>
        <c:minorUnit val="5000"/>
      </c:valAx>
    </c:plotArea>
    <c:legend>
      <c:legendPos val="r"/>
      <c:layout>
        <c:manualLayout>
          <c:xMode val="edge"/>
          <c:yMode val="edge"/>
          <c:x val="0.15157873621576903"/>
          <c:y val="0.94351191395193246"/>
          <c:w val="0.80002987074314469"/>
          <c:h val="5.0420168067226934E-2"/>
        </c:manualLayout>
      </c:layout>
      <c:overlay val="0"/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ru-RU" sz="1800" dirty="0"/>
              <a:t>Исполнение  годового плана </a:t>
            </a:r>
            <a:r>
              <a:rPr lang="ru-RU" sz="1800" baseline="0" dirty="0"/>
              <a:t> </a:t>
            </a:r>
            <a:r>
              <a:rPr lang="ru-RU" sz="1800" dirty="0"/>
              <a:t>по транспортному налогу  бюджетов                                                                                             поселений по состоянию на 01.01.2018 года</a:t>
            </a:r>
          </a:p>
        </c:rich>
      </c:tx>
      <c:layout>
        <c:manualLayout>
          <c:xMode val="edge"/>
          <c:yMode val="edge"/>
          <c:x val="0.20183956692913385"/>
          <c:y val="2.5919218431029456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1538472137578676"/>
          <c:y val="0.19298274027642276"/>
          <c:w val="0.87792722785924715"/>
          <c:h val="0.5657903370631303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3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4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5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6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7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8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9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10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11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12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13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14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15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25400">
                <a:noFill/>
              </a:ln>
            </c:spPr>
          </c:dPt>
          <c:dPt>
            <c:idx val="16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25400">
                <a:noFill/>
              </a:ln>
            </c:spPr>
          </c:dPt>
          <c:dLbls>
            <c:dLbl>
              <c:idx val="0"/>
              <c:layout>
                <c:manualLayout>
                  <c:x val="-1.2369607645198197E-3"/>
                  <c:y val="1.572786940727092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044054023342118E-3"/>
                  <c:y val="5.306113421215606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9.0242151621226866E-5"/>
                  <c:y val="2.719042142204134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5.4766121499860036E-5"/>
                  <c:y val="5.242560972013329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8706760123833517E-3"/>
                  <c:y val="1.916305405644519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5304581119545907E-3"/>
                  <c:y val="-7.0232091775044973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9.2939202271847166E-5"/>
                  <c:y val="4.189500742374630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1.3854825523858698E-3"/>
                  <c:y val="6.559399944713751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1.3854825523858698E-3"/>
                  <c:y val="4.524010320555105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1.2566154640506002E-3"/>
                  <c:y val="5.077056248138653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1.3536322743184029E-4"/>
                  <c:y val="3.479164823498186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1.5441492506703496E-3"/>
                  <c:y val="-4.615192015471750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1.8602743294902053E-4"/>
                  <c:y val="2.815329263617397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4.1795197986735292E-5"/>
                  <c:y val="-9.0801852015689045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1.0953224299961683E-4"/>
                  <c:y val="4.774985991919549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1.3307301751215525E-3"/>
                  <c:y val="3.53064297503639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1.3662277871003829E-3"/>
                  <c:y val="5.544654214087501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-1.0908860831298831E-7"/>
                  <c:y val="-3.405655707510245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8"/>
              <c:layout>
                <c:manualLayout>
                  <c:x val="1.3854253255749516E-3"/>
                  <c:y val="-2.061317170879955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9"/>
              <c:layout>
                <c:manualLayout>
                  <c:x val="0"/>
                  <c:y val="-4.59576598977759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 rot="-5400000" vert="horz"/>
              <a:lstStyle/>
              <a:p>
                <a:pPr algn="ctr"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'Табл. 9'!$B$7:$B$23</c:f>
              <c:strCache>
                <c:ptCount val="17"/>
                <c:pt idx="0">
                  <c:v>Юговское</c:v>
                </c:pt>
                <c:pt idx="1">
                  <c:v>Сылвенское</c:v>
                </c:pt>
                <c:pt idx="2">
                  <c:v>Кукуштанское</c:v>
                </c:pt>
                <c:pt idx="3">
                  <c:v>Кондратовское</c:v>
                </c:pt>
                <c:pt idx="4">
                  <c:v>Бершетское</c:v>
                </c:pt>
                <c:pt idx="5">
                  <c:v>Двуреченское</c:v>
                </c:pt>
                <c:pt idx="6">
                  <c:v>Фроловское </c:v>
                </c:pt>
                <c:pt idx="7">
                  <c:v>Хохловское</c:v>
                </c:pt>
                <c:pt idx="8">
                  <c:v>Юго-Камское</c:v>
                </c:pt>
                <c:pt idx="9">
                  <c:v>Гамовское</c:v>
                </c:pt>
                <c:pt idx="10">
                  <c:v>Лобановское</c:v>
                </c:pt>
                <c:pt idx="11">
                  <c:v>Култаевское</c:v>
                </c:pt>
                <c:pt idx="12">
                  <c:v>Усть-Качкинское</c:v>
                </c:pt>
                <c:pt idx="13">
                  <c:v>Пальниковское</c:v>
                </c:pt>
                <c:pt idx="14">
                  <c:v>Савинское</c:v>
                </c:pt>
                <c:pt idx="15">
                  <c:v>Платошинское</c:v>
                </c:pt>
                <c:pt idx="16">
                  <c:v>Заболотское</c:v>
                </c:pt>
              </c:strCache>
            </c:strRef>
          </c:cat>
          <c:val>
            <c:numRef>
              <c:f>'Табл. 9'!$I$7:$I$23</c:f>
              <c:numCache>
                <c:formatCode>#,##0.0</c:formatCode>
                <c:ptCount val="17"/>
                <c:pt idx="0">
                  <c:v>118.14135464871687</c:v>
                </c:pt>
                <c:pt idx="1">
                  <c:v>112.65687181860248</c:v>
                </c:pt>
                <c:pt idx="2">
                  <c:v>108.84764007728403</c:v>
                </c:pt>
                <c:pt idx="3">
                  <c:v>107.09909673002443</c:v>
                </c:pt>
                <c:pt idx="4">
                  <c:v>106.0622081240638</c:v>
                </c:pt>
                <c:pt idx="5">
                  <c:v>105.91674573055028</c:v>
                </c:pt>
                <c:pt idx="6">
                  <c:v>105.60569352711565</c:v>
                </c:pt>
                <c:pt idx="7">
                  <c:v>105.02240786116013</c:v>
                </c:pt>
                <c:pt idx="8">
                  <c:v>104.11043123543125</c:v>
                </c:pt>
                <c:pt idx="9">
                  <c:v>104.10536585365853</c:v>
                </c:pt>
                <c:pt idx="10">
                  <c:v>103.43528055627857</c:v>
                </c:pt>
                <c:pt idx="11">
                  <c:v>103.17601018435569</c:v>
                </c:pt>
                <c:pt idx="12">
                  <c:v>102.92600998638221</c:v>
                </c:pt>
                <c:pt idx="13">
                  <c:v>102.85888448643705</c:v>
                </c:pt>
                <c:pt idx="14">
                  <c:v>100.0675400291121</c:v>
                </c:pt>
                <c:pt idx="15">
                  <c:v>99.574810606060609</c:v>
                </c:pt>
                <c:pt idx="16">
                  <c:v>99.403993855606771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761664"/>
        <c:axId val="66920448"/>
      </c:barChart>
      <c:catAx>
        <c:axId val="25761664"/>
        <c:scaling>
          <c:orientation val="minMax"/>
        </c:scaling>
        <c:delete val="0"/>
        <c:axPos val="b"/>
        <c:numFmt formatCode="@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360000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66920448"/>
        <c:crosses val="autoZero"/>
        <c:auto val="1"/>
        <c:lblAlgn val="ctr"/>
        <c:lblOffset val="100"/>
        <c:noMultiLvlLbl val="0"/>
      </c:catAx>
      <c:valAx>
        <c:axId val="66920448"/>
        <c:scaling>
          <c:orientation val="minMax"/>
          <c:max val="145"/>
          <c:min val="0"/>
        </c:scaling>
        <c:delete val="0"/>
        <c:axPos val="l"/>
        <c:majorGridlines>
          <c:spPr>
            <a:ln w="25400">
              <a:solidFill>
                <a:srgbClr val="FF0000"/>
              </a:solidFill>
              <a:prstDash val="solid"/>
            </a:ln>
          </c:spPr>
        </c:majorGridlines>
        <c:minorGridlines>
          <c:spPr>
            <a:ln w="12700">
              <a:solidFill>
                <a:srgbClr val="99CCFF"/>
              </a:solidFill>
              <a:prstDash val="solid"/>
            </a:ln>
          </c:spPr>
        </c:minorGridlines>
        <c:title>
          <c:tx>
            <c:rich>
              <a:bodyPr rot="0" vert="horz"/>
              <a:lstStyle/>
              <a:p>
                <a:pPr algn="ctr">
                  <a:defRPr sz="12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ru-RU"/>
                  <a:t>процент исполнения                                                плана </a:t>
                </a:r>
              </a:p>
            </c:rich>
          </c:tx>
          <c:layout>
            <c:manualLayout>
              <c:xMode val="edge"/>
              <c:yMode val="edge"/>
              <c:x val="1.8377843394575679E-2"/>
              <c:y val="8.9298046077573634E-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0"/>
        <c:majorTickMark val="none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25761664"/>
        <c:crosses val="autoZero"/>
        <c:crossBetween val="between"/>
        <c:majorUnit val="105.1"/>
        <c:minorUnit val="105.1"/>
      </c:valAx>
      <c:spPr>
        <a:scene3d>
          <a:camera prst="orthographicFront"/>
          <a:lightRig rig="threePt" dir="t"/>
        </a:scene3d>
        <a:sp3d/>
      </c:spPr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000">
                <a:latin typeface="Times New Roman" pitchFamily="18" charset="0"/>
                <a:cs typeface="Times New Roman" pitchFamily="18" charset="0"/>
              </a:defRPr>
            </a:pPr>
            <a:r>
              <a:rPr lang="ru-RU" sz="1800" b="1" i="0" baseline="0" dirty="0" smtClean="0">
                <a:effectLst/>
                <a:latin typeface="Times New Roman" pitchFamily="18" charset="0"/>
                <a:cs typeface="Times New Roman" pitchFamily="18" charset="0"/>
              </a:rPr>
              <a:t>Доходы по транспортному налогу бюджетов поселений                          за 2016 – 2017 годы</a:t>
            </a:r>
            <a:endParaRPr lang="ru-RU" sz="1800" dirty="0">
              <a:effectLst/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9877492764402652"/>
          <c:y val="3.3977811597079778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5.8345722968943615E-2"/>
          <c:y val="0.18175654513774014"/>
          <c:w val="0.93425799150302657"/>
          <c:h val="0.561972253468316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'таб 6'!$C$1</c:f>
              <c:strCache>
                <c:ptCount val="1"/>
                <c:pt idx="0">
                  <c:v>Факт 2016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Pt>
            <c:idx val="8"/>
            <c:invertIfNegative val="0"/>
            <c:bubble3D val="0"/>
          </c:dPt>
          <c:dPt>
            <c:idx val="9"/>
            <c:invertIfNegative val="0"/>
            <c:bubble3D val="0"/>
          </c:dPt>
          <c:dPt>
            <c:idx val="10"/>
            <c:invertIfNegative val="0"/>
            <c:bubble3D val="0"/>
          </c:dPt>
          <c:dPt>
            <c:idx val="11"/>
            <c:invertIfNegative val="0"/>
            <c:bubble3D val="0"/>
          </c:dPt>
          <c:dPt>
            <c:idx val="12"/>
            <c:invertIfNegative val="0"/>
            <c:bubble3D val="0"/>
          </c:dPt>
          <c:dPt>
            <c:idx val="13"/>
            <c:invertIfNegative val="0"/>
            <c:bubble3D val="0"/>
          </c:dPt>
          <c:dPt>
            <c:idx val="14"/>
            <c:invertIfNegative val="0"/>
            <c:bubble3D val="0"/>
          </c:dPt>
          <c:dPt>
            <c:idx val="15"/>
            <c:invertIfNegative val="0"/>
            <c:bubble3D val="0"/>
          </c:dPt>
          <c:dPt>
            <c:idx val="16"/>
            <c:invertIfNegative val="0"/>
            <c:bubble3D val="0"/>
          </c:dPt>
          <c:dLbls>
            <c:dLbl>
              <c:idx val="0"/>
              <c:layout>
                <c:manualLayout>
                  <c:x val="0"/>
                  <c:y val="5.405405405405405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5.8230190412722648E-5"/>
                  <c:y val="3.839824076044548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4083079385002922E-3"/>
                  <c:y val="5.563027594523657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"/>
                  <c:y val="5.563027594523657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"/>
                  <c:y val="5.641625877846350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1.4084157721862417E-3"/>
                  <c:y val="3.367241257005069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1.3694878115584771E-3"/>
                  <c:y val="5.641767752003972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"/>
                  <c:y val="4.785273462438816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0"/>
                  <c:y val="3.833932523140489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3.2096406359246252E-3"/>
                  <c:y val="3.144459883691009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1.3694878115584771E-3"/>
                  <c:y val="5.043058806838317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1.3694878115584771E-3"/>
                  <c:y val="7.825778534439952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5.8230190412722648E-5"/>
                  <c:y val="6.8133645456480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-4.2094319799983165E-3"/>
                  <c:y val="6.213782100766884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>
                <c:manualLayout>
                  <c:x val="-1.3694878115584771E-3"/>
                  <c:y val="4.882315386252393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5"/>
              <c:layout>
                <c:manualLayout>
                  <c:x val="-1.4083079385002922E-3"/>
                  <c:y val="5.773001347804497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6"/>
              <c:layout>
                <c:manualLayout>
                  <c:x val="-1.3888978750293847E-3"/>
                  <c:y val="5.641767752003972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7"/>
              <c:layout>
                <c:manualLayout>
                  <c:x val="-2.7389756231169541E-3"/>
                  <c:y val="-2.326580123430517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8"/>
              <c:layout>
                <c:manualLayout>
                  <c:x val="-1.3694878115584771E-3"/>
                  <c:y val="1.096843299992906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9"/>
              <c:layout>
                <c:manualLayout>
                  <c:x val="-1.3112576211457545E-3"/>
                  <c:y val="3.839965950202170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'таб 6'!$B$2:$B$18</c:f>
              <c:strCache>
                <c:ptCount val="17"/>
                <c:pt idx="0">
                  <c:v>Бершетское</c:v>
                </c:pt>
                <c:pt idx="1">
                  <c:v>Гамовское</c:v>
                </c:pt>
                <c:pt idx="2">
                  <c:v>Двуреченское</c:v>
                </c:pt>
                <c:pt idx="3">
                  <c:v>Заболотское</c:v>
                </c:pt>
                <c:pt idx="4">
                  <c:v>Кондратовское</c:v>
                </c:pt>
                <c:pt idx="5">
                  <c:v>Кукуштанское</c:v>
                </c:pt>
                <c:pt idx="6">
                  <c:v>Култаевское</c:v>
                </c:pt>
                <c:pt idx="7">
                  <c:v>Лобановское</c:v>
                </c:pt>
                <c:pt idx="8">
                  <c:v>Пальниковское</c:v>
                </c:pt>
                <c:pt idx="9">
                  <c:v>Платошинское</c:v>
                </c:pt>
                <c:pt idx="10">
                  <c:v>Савинское</c:v>
                </c:pt>
                <c:pt idx="11">
                  <c:v>Сылвенское</c:v>
                </c:pt>
                <c:pt idx="12">
                  <c:v>Усть-Качкинское</c:v>
                </c:pt>
                <c:pt idx="13">
                  <c:v>Фроловское</c:v>
                </c:pt>
                <c:pt idx="14">
                  <c:v>Хохловское </c:v>
                </c:pt>
                <c:pt idx="15">
                  <c:v>Юговское</c:v>
                </c:pt>
                <c:pt idx="16">
                  <c:v>Юго-Камское</c:v>
                </c:pt>
              </c:strCache>
            </c:strRef>
          </c:cat>
          <c:val>
            <c:numRef>
              <c:f>'таб 6'!$C$2:$C$18</c:f>
              <c:numCache>
                <c:formatCode>#,##0.0</c:formatCode>
                <c:ptCount val="17"/>
                <c:pt idx="0">
                  <c:v>1222.4100000000001</c:v>
                </c:pt>
                <c:pt idx="1">
                  <c:v>2651.45</c:v>
                </c:pt>
                <c:pt idx="2">
                  <c:v>4782.2299999999996</c:v>
                </c:pt>
                <c:pt idx="3">
                  <c:v>481.21</c:v>
                </c:pt>
                <c:pt idx="4">
                  <c:v>7080.43</c:v>
                </c:pt>
                <c:pt idx="5">
                  <c:v>2699.8</c:v>
                </c:pt>
                <c:pt idx="6">
                  <c:v>6429.9</c:v>
                </c:pt>
                <c:pt idx="7">
                  <c:v>4539.3100000000004</c:v>
                </c:pt>
                <c:pt idx="8">
                  <c:v>490.2</c:v>
                </c:pt>
                <c:pt idx="9">
                  <c:v>920.67</c:v>
                </c:pt>
                <c:pt idx="10">
                  <c:v>5970.2</c:v>
                </c:pt>
                <c:pt idx="11">
                  <c:v>4229.47</c:v>
                </c:pt>
                <c:pt idx="12">
                  <c:v>2804.23</c:v>
                </c:pt>
                <c:pt idx="13">
                  <c:v>3381.11</c:v>
                </c:pt>
                <c:pt idx="14">
                  <c:v>769.13</c:v>
                </c:pt>
                <c:pt idx="15">
                  <c:v>1297.3</c:v>
                </c:pt>
                <c:pt idx="16">
                  <c:v>2752.83</c:v>
                </c:pt>
              </c:numCache>
            </c:numRef>
          </c:val>
        </c:ser>
        <c:ser>
          <c:idx val="1"/>
          <c:order val="1"/>
          <c:tx>
            <c:strRef>
              <c:f>'таб 6'!$D$1</c:f>
              <c:strCache>
                <c:ptCount val="1"/>
                <c:pt idx="0">
                  <c:v>Факт 2017</c:v>
                </c:pt>
              </c:strCache>
            </c:strRef>
          </c:tx>
          <c:invertIfNegative val="0"/>
          <c:dLbls>
            <c:dLbl>
              <c:idx val="6"/>
              <c:layout>
                <c:manualLayout>
                  <c:x val="0"/>
                  <c:y val="5.602240896358543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3.7192003719200371E-3"/>
                  <c:y val="9.337068160597641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0"/>
                  <c:y val="3.275472918826323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0"/>
                  <c:y val="9.337068160597641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5"/>
              <c:layout>
                <c:manualLayout>
                  <c:x val="0"/>
                  <c:y val="7.469654528478058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6"/>
              <c:layout>
                <c:manualLayout>
                  <c:x val="1.3636910495619741E-16"/>
                  <c:y val="3.734827264239097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'таб 6'!$B$2:$B$18</c:f>
              <c:strCache>
                <c:ptCount val="17"/>
                <c:pt idx="0">
                  <c:v>Бершетское</c:v>
                </c:pt>
                <c:pt idx="1">
                  <c:v>Гамовское</c:v>
                </c:pt>
                <c:pt idx="2">
                  <c:v>Двуреченское</c:v>
                </c:pt>
                <c:pt idx="3">
                  <c:v>Заболотское</c:v>
                </c:pt>
                <c:pt idx="4">
                  <c:v>Кондратовское</c:v>
                </c:pt>
                <c:pt idx="5">
                  <c:v>Кукуштанское</c:v>
                </c:pt>
                <c:pt idx="6">
                  <c:v>Култаевское</c:v>
                </c:pt>
                <c:pt idx="7">
                  <c:v>Лобановское</c:v>
                </c:pt>
                <c:pt idx="8">
                  <c:v>Пальниковское</c:v>
                </c:pt>
                <c:pt idx="9">
                  <c:v>Платошинское</c:v>
                </c:pt>
                <c:pt idx="10">
                  <c:v>Савинское</c:v>
                </c:pt>
                <c:pt idx="11">
                  <c:v>Сылвенское</c:v>
                </c:pt>
                <c:pt idx="12">
                  <c:v>Усть-Качкинское</c:v>
                </c:pt>
                <c:pt idx="13">
                  <c:v>Фроловское</c:v>
                </c:pt>
                <c:pt idx="14">
                  <c:v>Хохловское </c:v>
                </c:pt>
                <c:pt idx="15">
                  <c:v>Юговское</c:v>
                </c:pt>
                <c:pt idx="16">
                  <c:v>Юго-Камское</c:v>
                </c:pt>
              </c:strCache>
            </c:strRef>
          </c:cat>
          <c:val>
            <c:numRef>
              <c:f>'таб 6'!$D$2:$D$18</c:f>
              <c:numCache>
                <c:formatCode>#,##0.0</c:formatCode>
                <c:ptCount val="17"/>
                <c:pt idx="0">
                  <c:v>1564.81</c:v>
                </c:pt>
                <c:pt idx="1">
                  <c:v>3201.24</c:v>
                </c:pt>
                <c:pt idx="2">
                  <c:v>5358.54</c:v>
                </c:pt>
                <c:pt idx="3">
                  <c:v>647.12</c:v>
                </c:pt>
                <c:pt idx="4">
                  <c:v>9448.7000000000007</c:v>
                </c:pt>
                <c:pt idx="5">
                  <c:v>3154.84</c:v>
                </c:pt>
                <c:pt idx="6">
                  <c:v>8753.0400000000009</c:v>
                </c:pt>
                <c:pt idx="7">
                  <c:v>5563.37</c:v>
                </c:pt>
                <c:pt idx="8">
                  <c:v>674.96</c:v>
                </c:pt>
                <c:pt idx="9">
                  <c:v>1051.51</c:v>
                </c:pt>
                <c:pt idx="10">
                  <c:v>6874.64</c:v>
                </c:pt>
                <c:pt idx="11">
                  <c:v>4869.03</c:v>
                </c:pt>
                <c:pt idx="12">
                  <c:v>3401.19</c:v>
                </c:pt>
                <c:pt idx="13">
                  <c:v>3979.74</c:v>
                </c:pt>
                <c:pt idx="14">
                  <c:v>827.23</c:v>
                </c:pt>
                <c:pt idx="15">
                  <c:v>1404.11</c:v>
                </c:pt>
                <c:pt idx="16">
                  <c:v>3573.07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6115584"/>
        <c:axId val="16117120"/>
      </c:barChart>
      <c:catAx>
        <c:axId val="16115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6117120"/>
        <c:crosses val="autoZero"/>
        <c:auto val="1"/>
        <c:lblAlgn val="ctr"/>
        <c:lblOffset val="100"/>
        <c:noMultiLvlLbl val="0"/>
      </c:catAx>
      <c:valAx>
        <c:axId val="16117120"/>
        <c:scaling>
          <c:orientation val="minMax"/>
          <c:max val="1000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1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ru-RU" sz="1100" dirty="0">
                    <a:latin typeface="Times New Roman" pitchFamily="18" charset="0"/>
                    <a:cs typeface="Times New Roman" pitchFamily="18" charset="0"/>
                  </a:rPr>
                  <a:t>тыс. руб.</a:t>
                </a:r>
              </a:p>
            </c:rich>
          </c:tx>
          <c:layout>
            <c:manualLayout>
              <c:xMode val="edge"/>
              <c:yMode val="edge"/>
              <c:x val="2.3630247522294694E-2"/>
              <c:y val="0.108269407500533"/>
            </c:manualLayout>
          </c:layout>
          <c:overlay val="0"/>
        </c:title>
        <c:numFmt formatCode="0" sourceLinked="0"/>
        <c:majorTickMark val="none"/>
        <c:minorTickMark val="none"/>
        <c:tickLblPos val="nextTo"/>
        <c:txPr>
          <a:bodyPr rot="0" vert="horz"/>
          <a:lstStyle/>
          <a:p>
            <a:pPr>
              <a:defRPr sz="105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6115584"/>
        <c:crosses val="autoZero"/>
        <c:crossBetween val="between"/>
        <c:majorUnit val="1000"/>
        <c:minorUnit val="1000"/>
      </c:valAx>
    </c:plotArea>
    <c:legend>
      <c:legendPos val="r"/>
      <c:layout>
        <c:manualLayout>
          <c:xMode val="edge"/>
          <c:yMode val="edge"/>
          <c:x val="0.15157873621576903"/>
          <c:y val="0.94351191395193246"/>
          <c:w val="0.80002987074314469"/>
          <c:h val="5.0420168067226934E-2"/>
        </c:manualLayout>
      </c:layout>
      <c:overlay val="0"/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29837" cy="497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3" y="2"/>
            <a:ext cx="2929837" cy="497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246B91-2026-4917-A68D-7D30C2F6D4ED}" type="datetimeFigureOut">
              <a:rPr lang="ru-RU" smtClean="0"/>
              <a:t>12.03.2018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5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43664"/>
            <a:ext cx="2929837" cy="497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3" y="9443664"/>
            <a:ext cx="2929837" cy="497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3F97B1-03E9-4113-9E12-FDA0B82BB9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6882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C2F-5EAC-4CA9-8497-0D0E8767E37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12.03.2018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8C8D-A57D-4093-A51A-DB88F53A68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9921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C2F-5EAC-4CA9-8497-0D0E8767E37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12.03.2018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8C8D-A57D-4093-A51A-DB88F53A68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5469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C2F-5EAC-4CA9-8497-0D0E8767E37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12.03.2018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8C8D-A57D-4093-A51A-DB88F53A68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2639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C2F-5EAC-4CA9-8497-0D0E8767E37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12.03.2018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8C8D-A57D-4093-A51A-DB88F53A68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94632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C2F-5EAC-4CA9-8497-0D0E8767E37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12.03.2018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8C8D-A57D-4093-A51A-DB88F53A68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29972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C2F-5EAC-4CA9-8497-0D0E8767E37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12.03.2018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8C8D-A57D-4093-A51A-DB88F53A68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68751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C2F-5EAC-4CA9-8497-0D0E8767E37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12.03.2018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8C8D-A57D-4093-A51A-DB88F53A68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1214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C2F-5EAC-4CA9-8497-0D0E8767E37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12.03.2018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8C8D-A57D-4093-A51A-DB88F53A68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7643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C2F-5EAC-4CA9-8497-0D0E8767E37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12.03.2018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8C8D-A57D-4093-A51A-DB88F53A68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3243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C2F-5EAC-4CA9-8497-0D0E8767E37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12.03.2018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8C8D-A57D-4093-A51A-DB88F53A68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89279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C2F-5EAC-4CA9-8497-0D0E8767E37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12.03.2018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8C8D-A57D-4093-A51A-DB88F53A68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429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C2F-5EAC-4CA9-8497-0D0E8767E37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12.03.2018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8C8D-A57D-4093-A51A-DB88F53A68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42507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C2F-5EAC-4CA9-8497-0D0E8767E37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12.03.2018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8C8D-A57D-4093-A51A-DB88F53A68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5767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C2F-5EAC-4CA9-8497-0D0E8767E37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12.03.2018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8C8D-A57D-4093-A51A-DB88F53A68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24448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C2F-5EAC-4CA9-8497-0D0E8767E37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12.03.2018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8C8D-A57D-4093-A51A-DB88F53A68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0557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C2F-5EAC-4CA9-8497-0D0E8767E37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12.03.2018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8C8D-A57D-4093-A51A-DB88F53A68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18323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C2F-5EAC-4CA9-8497-0D0E8767E37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12.03.2018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8C8D-A57D-4093-A51A-DB88F53A68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6272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C2F-5EAC-4CA9-8497-0D0E8767E37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12.03.2018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8C8D-A57D-4093-A51A-DB88F53A68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28661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C2F-5EAC-4CA9-8497-0D0E8767E37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12.03.2018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8C8D-A57D-4093-A51A-DB88F53A68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655195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C2F-5EAC-4CA9-8497-0D0E8767E37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12.03.2018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8C8D-A57D-4093-A51A-DB88F53A68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25813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C2F-5EAC-4CA9-8497-0D0E8767E37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12.03.2018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8C8D-A57D-4093-A51A-DB88F53A68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89326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C2F-5EAC-4CA9-8497-0D0E8767E37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12.03.2018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8C8D-A57D-4093-A51A-DB88F53A68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4942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C2F-5EAC-4CA9-8497-0D0E8767E37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12.03.2018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8C8D-A57D-4093-A51A-DB88F53A68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24942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C2F-5EAC-4CA9-8497-0D0E8767E37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12.03.2018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8C8D-A57D-4093-A51A-DB88F53A68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882885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C2F-5EAC-4CA9-8497-0D0E8767E37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12.03.2018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8C8D-A57D-4093-A51A-DB88F53A68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47594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C2F-5EAC-4CA9-8497-0D0E8767E37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12.03.2018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8C8D-A57D-4093-A51A-DB88F53A68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271421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C2F-5EAC-4CA9-8497-0D0E8767E37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12.03.2018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8C8D-A57D-4093-A51A-DB88F53A68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673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C2F-5EAC-4CA9-8497-0D0E8767E37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12.03.2018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8C8D-A57D-4093-A51A-DB88F53A68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505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C2F-5EAC-4CA9-8497-0D0E8767E37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12.03.2018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8C8D-A57D-4093-A51A-DB88F53A68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042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C2F-5EAC-4CA9-8497-0D0E8767E37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12.03.2018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8C8D-A57D-4093-A51A-DB88F53A68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009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C2F-5EAC-4CA9-8497-0D0E8767E37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12.03.2018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8C8D-A57D-4093-A51A-DB88F53A68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1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C2F-5EAC-4CA9-8497-0D0E8767E37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12.03.2018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8C8D-A57D-4093-A51A-DB88F53A68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9405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C2F-5EAC-4CA9-8497-0D0E8767E37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12.03.2018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8C8D-A57D-4093-A51A-DB88F53A68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4065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CCC2F-5EAC-4CA9-8497-0D0E8767E37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12.03.2018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68C8D-A57D-4093-A51A-DB88F53A68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035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CCC2F-5EAC-4CA9-8497-0D0E8767E37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12.03.2018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68C8D-A57D-4093-A51A-DB88F53A68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98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CCC2F-5EAC-4CA9-8497-0D0E8767E37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12.03.2018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68C8D-A57D-4093-A51A-DB88F53A68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653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908720"/>
            <a:ext cx="7772400" cy="2448272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Исполнение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бюджетов сельских поселений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 итогам 2017 года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19464" y="4293096"/>
            <a:ext cx="4824536" cy="1296144"/>
          </a:xfrm>
        </p:spPr>
        <p:txBody>
          <a:bodyPr>
            <a:normAutofit/>
          </a:bodyPr>
          <a:lstStyle/>
          <a:p>
            <a:pPr algn="l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Докладчик: Заместитель главы администрации</a:t>
            </a:r>
          </a:p>
          <a:p>
            <a:pPr algn="l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Пермского муниципального района по </a:t>
            </a:r>
          </a:p>
          <a:p>
            <a:pPr algn="l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экономическому развитию </a:t>
            </a:r>
          </a:p>
          <a:p>
            <a:pPr algn="l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Гладких Татьяна Николаевна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60" descr="C:\Documents and Settings\b_alex\Рабочий стол\ger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15888"/>
            <a:ext cx="720725" cy="117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одзаголовок 2"/>
          <p:cNvSpPr txBox="1">
            <a:spLocks/>
          </p:cNvSpPr>
          <p:nvPr/>
        </p:nvSpPr>
        <p:spPr>
          <a:xfrm>
            <a:off x="3275856" y="6093296"/>
            <a:ext cx="2771526" cy="5036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2018 год</a:t>
            </a:r>
          </a:p>
          <a:p>
            <a:endParaRPr lang="ru-RU" sz="1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161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0342331"/>
              </p:ext>
            </p:extLst>
          </p:nvPr>
        </p:nvGraphicFramePr>
        <p:xfrm>
          <a:off x="107504" y="28575"/>
          <a:ext cx="8640959" cy="6800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5668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7183" y="30679"/>
            <a:ext cx="8305800" cy="11430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Задолженность сельских поселений по налогам и страховым взносам на 1 января 2018 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года, рублей </a:t>
            </a:r>
            <a:endParaRPr lang="ru-RU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8615207"/>
              </p:ext>
            </p:extLst>
          </p:nvPr>
        </p:nvGraphicFramePr>
        <p:xfrm>
          <a:off x="487183" y="1339058"/>
          <a:ext cx="8295321" cy="5196348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502747"/>
                <a:gridCol w="2073830"/>
                <a:gridCol w="1885300"/>
                <a:gridCol w="1759614"/>
                <a:gridCol w="2073830"/>
              </a:tblGrid>
              <a:tr h="331741"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№ п/п</a:t>
                      </a:r>
                      <a:endParaRPr lang="ru-RU" sz="1600" dirty="0"/>
                    </a:p>
                  </a:txBody>
                  <a:tcPr marL="79802" marR="79802" marT="41468" marB="41468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Наименование</a:t>
                      </a:r>
                      <a:r>
                        <a:rPr lang="ru-RU" sz="1600" baseline="0" dirty="0" smtClean="0"/>
                        <a:t> поселения</a:t>
                      </a:r>
                      <a:endParaRPr lang="ru-RU" sz="1600" dirty="0"/>
                    </a:p>
                  </a:txBody>
                  <a:tcPr marL="79802" marR="79802" marT="41468" marB="41468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Сумма</a:t>
                      </a:r>
                      <a:r>
                        <a:rPr lang="ru-RU" sz="1600" baseline="0" dirty="0" smtClean="0"/>
                        <a:t> задолженности, всего</a:t>
                      </a:r>
                      <a:endParaRPr lang="ru-RU" sz="1600" dirty="0"/>
                    </a:p>
                  </a:txBody>
                  <a:tcPr marL="79802" marR="79802" marT="41468" marB="41468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в том числе </a:t>
                      </a:r>
                      <a:endParaRPr lang="ru-RU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79802" marR="79802" marT="41468" marB="41468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05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по</a:t>
                      </a:r>
                      <a:r>
                        <a:rPr lang="ru-RU" sz="1600" b="1" baseline="0" dirty="0" smtClean="0"/>
                        <a:t> налогам</a:t>
                      </a:r>
                      <a:endParaRPr lang="ru-RU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79802" marR="79802" marT="41468" marB="41468"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по страховым взносам</a:t>
                      </a:r>
                      <a:endParaRPr lang="ru-RU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79802" marR="79802" marT="41468" marB="41468">
                    <a:solidFill>
                      <a:srgbClr val="F7EAE9"/>
                    </a:solidFill>
                  </a:tcPr>
                </a:tc>
              </a:tr>
              <a:tr h="428406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</a:t>
                      </a:r>
                      <a:endParaRPr lang="ru-RU" sz="1600" b="1" dirty="0">
                        <a:latin typeface="Book Antiqua" pitchFamily="18" charset="0"/>
                      </a:endParaRPr>
                    </a:p>
                  </a:txBody>
                  <a:tcPr marL="79802" marR="79802" marT="41468" marB="41468"/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Гамовское</a:t>
                      </a:r>
                      <a:endParaRPr lang="ru-RU" sz="1600" b="1" dirty="0">
                        <a:latin typeface="Book Antiqua" pitchFamily="18" charset="0"/>
                      </a:endParaRPr>
                    </a:p>
                  </a:txBody>
                  <a:tcPr marL="79802" marR="79802" marT="41468" marB="414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18,46</a:t>
                      </a:r>
                      <a:endParaRPr lang="ru-RU" sz="1600" b="1" dirty="0">
                        <a:latin typeface="Book Antiqua" pitchFamily="18" charset="0"/>
                      </a:endParaRPr>
                    </a:p>
                  </a:txBody>
                  <a:tcPr marL="79802" marR="79802" marT="41468" marB="41468"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Book Antiqua" pitchFamily="18" charset="0"/>
                      </a:endParaRPr>
                    </a:p>
                  </a:txBody>
                  <a:tcPr marL="79802" marR="79802" marT="41468" marB="414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18,46</a:t>
                      </a:r>
                      <a:endParaRPr lang="ru-RU" sz="1600" b="1" dirty="0">
                        <a:latin typeface="Book Antiqua" pitchFamily="18" charset="0"/>
                      </a:endParaRPr>
                    </a:p>
                  </a:txBody>
                  <a:tcPr marL="79802" marR="79802" marT="41468" marB="41468"/>
                </a:tc>
              </a:tr>
              <a:tr h="428406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</a:t>
                      </a:r>
                      <a:endParaRPr lang="ru-RU" sz="1600" b="1" dirty="0">
                        <a:latin typeface="Book Antiqua" pitchFamily="18" charset="0"/>
                      </a:endParaRPr>
                    </a:p>
                  </a:txBody>
                  <a:tcPr marL="79802" marR="79802" marT="41468" marB="41468"/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Двуреченское</a:t>
                      </a:r>
                      <a:endParaRPr lang="ru-RU" sz="1600" b="1" dirty="0">
                        <a:latin typeface="Book Antiqua" pitchFamily="18" charset="0"/>
                      </a:endParaRPr>
                    </a:p>
                  </a:txBody>
                  <a:tcPr marL="79802" marR="79802" marT="41468" marB="414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276,77</a:t>
                      </a:r>
                      <a:endParaRPr lang="ru-RU" sz="1600" b="1" dirty="0">
                        <a:latin typeface="Book Antiqua" pitchFamily="18" charset="0"/>
                      </a:endParaRPr>
                    </a:p>
                  </a:txBody>
                  <a:tcPr marL="79802" marR="79802" marT="41468" marB="41468"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Book Antiqua" pitchFamily="18" charset="0"/>
                      </a:endParaRPr>
                    </a:p>
                  </a:txBody>
                  <a:tcPr marL="79802" marR="79802" marT="41468" marB="414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276,77</a:t>
                      </a:r>
                      <a:endParaRPr lang="ru-RU" sz="1600" b="1" dirty="0">
                        <a:latin typeface="Book Antiqua" pitchFamily="18" charset="0"/>
                      </a:endParaRPr>
                    </a:p>
                  </a:txBody>
                  <a:tcPr marL="79802" marR="79802" marT="41468" marB="41468"/>
                </a:tc>
              </a:tr>
              <a:tr h="428406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3</a:t>
                      </a:r>
                      <a:endParaRPr lang="ru-RU" sz="1600" b="1" dirty="0">
                        <a:latin typeface="Book Antiqua" pitchFamily="18" charset="0"/>
                      </a:endParaRPr>
                    </a:p>
                  </a:txBody>
                  <a:tcPr marL="79802" marR="79802" marT="41468" marB="41468"/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Заболотское</a:t>
                      </a:r>
                      <a:endParaRPr lang="ru-RU" sz="1600" b="1" dirty="0">
                        <a:latin typeface="Book Antiqua" pitchFamily="18" charset="0"/>
                      </a:endParaRPr>
                    </a:p>
                  </a:txBody>
                  <a:tcPr marL="79802" marR="79802" marT="41468" marB="414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0,04</a:t>
                      </a:r>
                      <a:endParaRPr lang="ru-RU" sz="1600" b="1" dirty="0">
                        <a:latin typeface="Book Antiqua" pitchFamily="18" charset="0"/>
                      </a:endParaRPr>
                    </a:p>
                  </a:txBody>
                  <a:tcPr marL="79802" marR="79802" marT="41468" marB="41468"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Book Antiqua" pitchFamily="18" charset="0"/>
                      </a:endParaRPr>
                    </a:p>
                  </a:txBody>
                  <a:tcPr marL="79802" marR="79802" marT="41468" marB="414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0,04</a:t>
                      </a:r>
                      <a:endParaRPr lang="ru-RU" sz="1600" b="1" dirty="0">
                        <a:latin typeface="Book Antiqua" pitchFamily="18" charset="0"/>
                      </a:endParaRPr>
                    </a:p>
                  </a:txBody>
                  <a:tcPr marL="79802" marR="79802" marT="41468" marB="41468"/>
                </a:tc>
              </a:tr>
              <a:tr h="428406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4</a:t>
                      </a:r>
                      <a:endParaRPr lang="ru-RU" sz="1600" b="1" dirty="0">
                        <a:latin typeface="Book Antiqua" pitchFamily="18" charset="0"/>
                      </a:endParaRPr>
                    </a:p>
                  </a:txBody>
                  <a:tcPr marL="79802" marR="79802" marT="41468" marB="41468"/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Кондратовское</a:t>
                      </a:r>
                      <a:endParaRPr lang="ru-RU" sz="1600" b="1" dirty="0">
                        <a:latin typeface="Book Antiqua" pitchFamily="18" charset="0"/>
                      </a:endParaRPr>
                    </a:p>
                  </a:txBody>
                  <a:tcPr marL="79802" marR="79802" marT="41468" marB="414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822,21</a:t>
                      </a:r>
                      <a:endParaRPr lang="ru-RU" sz="1600" b="1" dirty="0">
                        <a:latin typeface="Book Antiqua" pitchFamily="18" charset="0"/>
                      </a:endParaRPr>
                    </a:p>
                  </a:txBody>
                  <a:tcPr marL="79802" marR="79802" marT="41468" marB="414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328,27</a:t>
                      </a:r>
                      <a:endParaRPr lang="ru-RU" sz="1600" b="1" dirty="0">
                        <a:latin typeface="Book Antiqua" pitchFamily="18" charset="0"/>
                      </a:endParaRPr>
                    </a:p>
                  </a:txBody>
                  <a:tcPr marL="79802" marR="79802" marT="41468" marB="414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493,94</a:t>
                      </a:r>
                      <a:endParaRPr lang="ru-RU" sz="1600" b="1" dirty="0">
                        <a:latin typeface="Book Antiqua" pitchFamily="18" charset="0"/>
                      </a:endParaRPr>
                    </a:p>
                  </a:txBody>
                  <a:tcPr marL="79802" marR="79802" marT="41468" marB="41468"/>
                </a:tc>
              </a:tr>
              <a:tr h="428406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5</a:t>
                      </a:r>
                      <a:endParaRPr lang="ru-RU" sz="1600" b="1" dirty="0">
                        <a:latin typeface="Book Antiqua" pitchFamily="18" charset="0"/>
                      </a:endParaRPr>
                    </a:p>
                  </a:txBody>
                  <a:tcPr marL="79802" marR="79802" marT="41468" marB="41468"/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Лобановское</a:t>
                      </a:r>
                      <a:endParaRPr lang="ru-RU" sz="1600" b="1" dirty="0">
                        <a:latin typeface="Book Antiqua" pitchFamily="18" charset="0"/>
                      </a:endParaRPr>
                    </a:p>
                  </a:txBody>
                  <a:tcPr marL="79802" marR="79802" marT="41468" marB="414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375,00</a:t>
                      </a:r>
                      <a:endParaRPr lang="ru-RU" sz="1600" b="1" dirty="0">
                        <a:latin typeface="Book Antiqua" pitchFamily="18" charset="0"/>
                      </a:endParaRPr>
                    </a:p>
                  </a:txBody>
                  <a:tcPr marL="79802" marR="79802" marT="41468" marB="414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375,00</a:t>
                      </a:r>
                      <a:endParaRPr lang="ru-RU" sz="1600" b="1" dirty="0">
                        <a:latin typeface="Book Antiqua" pitchFamily="18" charset="0"/>
                      </a:endParaRPr>
                    </a:p>
                  </a:txBody>
                  <a:tcPr marL="79802" marR="79802" marT="41468" marB="41468"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Book Antiqua" pitchFamily="18" charset="0"/>
                      </a:endParaRPr>
                    </a:p>
                  </a:txBody>
                  <a:tcPr marL="79802" marR="79802" marT="41468" marB="41468"/>
                </a:tc>
              </a:tr>
              <a:tr h="428406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6</a:t>
                      </a:r>
                      <a:endParaRPr lang="ru-RU" sz="1600" b="1" dirty="0">
                        <a:latin typeface="Book Antiqua" pitchFamily="18" charset="0"/>
                      </a:endParaRPr>
                    </a:p>
                  </a:txBody>
                  <a:tcPr marL="79802" marR="79802" marT="41468" marB="41468"/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Сылвенское</a:t>
                      </a:r>
                      <a:endParaRPr lang="ru-RU" sz="1600" b="1" dirty="0">
                        <a:latin typeface="Book Antiqua" pitchFamily="18" charset="0"/>
                      </a:endParaRPr>
                    </a:p>
                  </a:txBody>
                  <a:tcPr marL="79802" marR="79802" marT="41468" marB="414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160 794,60</a:t>
                      </a:r>
                      <a:endParaRPr lang="ru-RU" sz="1600" b="1" dirty="0">
                        <a:latin typeface="Book Antiqua" pitchFamily="18" charset="0"/>
                      </a:endParaRPr>
                    </a:p>
                  </a:txBody>
                  <a:tcPr marL="79802" marR="79802" marT="41468" marB="41468"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Book Antiqua" pitchFamily="18" charset="0"/>
                      </a:endParaRPr>
                    </a:p>
                  </a:txBody>
                  <a:tcPr marL="79802" marR="79802" marT="41468" marB="414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160 794,60</a:t>
                      </a:r>
                      <a:endParaRPr lang="ru-RU" sz="1600" b="1" dirty="0">
                        <a:latin typeface="Book Antiqua" pitchFamily="18" charset="0"/>
                      </a:endParaRPr>
                    </a:p>
                  </a:txBody>
                  <a:tcPr marL="79802" marR="79802" marT="41468" marB="41468"/>
                </a:tc>
              </a:tr>
              <a:tr h="428406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7</a:t>
                      </a:r>
                      <a:endParaRPr lang="ru-RU" sz="1600" b="1" dirty="0">
                        <a:latin typeface="Book Antiqua" pitchFamily="18" charset="0"/>
                      </a:endParaRPr>
                    </a:p>
                  </a:txBody>
                  <a:tcPr marL="79802" marR="79802" marT="41468" marB="41468"/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Усть-Качкинское</a:t>
                      </a:r>
                      <a:endParaRPr lang="ru-RU" sz="1600" b="1" dirty="0">
                        <a:latin typeface="Book Antiqua" pitchFamily="18" charset="0"/>
                      </a:endParaRPr>
                    </a:p>
                  </a:txBody>
                  <a:tcPr marL="79802" marR="79802" marT="41468" marB="414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200,00</a:t>
                      </a:r>
                      <a:endParaRPr lang="ru-RU" sz="1600" b="1" dirty="0">
                        <a:latin typeface="Book Antiqua" pitchFamily="18" charset="0"/>
                      </a:endParaRPr>
                    </a:p>
                  </a:txBody>
                  <a:tcPr marL="79802" marR="79802" marT="41468" marB="414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200,00</a:t>
                      </a:r>
                      <a:endParaRPr lang="ru-RU" sz="1600" b="1" dirty="0">
                        <a:latin typeface="Book Antiqua" pitchFamily="18" charset="0"/>
                      </a:endParaRPr>
                    </a:p>
                  </a:txBody>
                  <a:tcPr marL="79802" marR="79802" marT="41468" marB="41468"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Book Antiqua" pitchFamily="18" charset="0"/>
                      </a:endParaRPr>
                    </a:p>
                  </a:txBody>
                  <a:tcPr marL="79802" marR="79802" marT="41468" marB="41468"/>
                </a:tc>
              </a:tr>
              <a:tr h="428406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8</a:t>
                      </a:r>
                      <a:endParaRPr lang="ru-RU" sz="1600" b="1" dirty="0">
                        <a:latin typeface="Book Antiqua" pitchFamily="18" charset="0"/>
                      </a:endParaRPr>
                    </a:p>
                  </a:txBody>
                  <a:tcPr marL="79802" marR="79802" marT="41468" marB="41468"/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Хохловское</a:t>
                      </a:r>
                      <a:endParaRPr lang="ru-RU" sz="1600" b="1" dirty="0">
                        <a:latin typeface="Book Antiqua" pitchFamily="18" charset="0"/>
                      </a:endParaRPr>
                    </a:p>
                  </a:txBody>
                  <a:tcPr marL="79802" marR="79802" marT="41468" marB="414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288,56</a:t>
                      </a:r>
                      <a:endParaRPr lang="ru-RU" sz="1600" b="1" dirty="0">
                        <a:latin typeface="Book Antiqua" pitchFamily="18" charset="0"/>
                      </a:endParaRPr>
                    </a:p>
                  </a:txBody>
                  <a:tcPr marL="79802" marR="79802" marT="41468" marB="414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288,56</a:t>
                      </a:r>
                      <a:endParaRPr lang="ru-RU" sz="1600" b="1" dirty="0">
                        <a:latin typeface="Book Antiqua" pitchFamily="18" charset="0"/>
                      </a:endParaRPr>
                    </a:p>
                  </a:txBody>
                  <a:tcPr marL="79802" marR="79802" marT="41468" marB="41468"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Book Antiqua" pitchFamily="18" charset="0"/>
                      </a:endParaRPr>
                    </a:p>
                  </a:txBody>
                  <a:tcPr marL="79802" marR="79802" marT="41468" marB="41468"/>
                </a:tc>
              </a:tr>
              <a:tr h="428406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9</a:t>
                      </a:r>
                      <a:endParaRPr lang="ru-RU" sz="1600" b="1" dirty="0">
                        <a:latin typeface="Book Antiqua" pitchFamily="18" charset="0"/>
                      </a:endParaRPr>
                    </a:p>
                  </a:txBody>
                  <a:tcPr marL="79802" marR="79802" marT="41468" marB="41468"/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Юговское</a:t>
                      </a:r>
                      <a:endParaRPr lang="ru-RU" sz="1600" b="1" dirty="0">
                        <a:latin typeface="Book Antiqua" pitchFamily="18" charset="0"/>
                      </a:endParaRPr>
                    </a:p>
                  </a:txBody>
                  <a:tcPr marL="79802" marR="79802" marT="41468" marB="414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95,46</a:t>
                      </a:r>
                      <a:endParaRPr lang="ru-RU" sz="1600" b="1" dirty="0">
                        <a:latin typeface="Book Antiqua" pitchFamily="18" charset="0"/>
                      </a:endParaRPr>
                    </a:p>
                  </a:txBody>
                  <a:tcPr marL="79802" marR="79802" marT="41468" marB="41468"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Book Antiqua" pitchFamily="18" charset="0"/>
                      </a:endParaRPr>
                    </a:p>
                  </a:txBody>
                  <a:tcPr marL="79802" marR="79802" marT="41468" marB="414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95,46</a:t>
                      </a:r>
                      <a:endParaRPr lang="ru-RU" sz="1600" b="1" dirty="0" smtClean="0">
                        <a:latin typeface="Book Antiqua" pitchFamily="18" charset="0"/>
                      </a:endParaRPr>
                    </a:p>
                  </a:txBody>
                  <a:tcPr marL="79802" marR="79802" marT="41468" marB="41468"/>
                </a:tc>
              </a:tr>
              <a:tr h="428406">
                <a:tc>
                  <a:txBody>
                    <a:bodyPr/>
                    <a:lstStyle/>
                    <a:p>
                      <a:endParaRPr lang="ru-RU" sz="1600" b="1" dirty="0">
                        <a:latin typeface="Book Antiqua" pitchFamily="18" charset="0"/>
                      </a:endParaRPr>
                    </a:p>
                  </a:txBody>
                  <a:tcPr marL="79802" marR="79802" marT="41468" marB="41468"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ИТОГО</a:t>
                      </a:r>
                      <a:endParaRPr lang="ru-RU" sz="1600" b="1" dirty="0">
                        <a:latin typeface="Book Antiqua" pitchFamily="18" charset="0"/>
                      </a:endParaRPr>
                    </a:p>
                  </a:txBody>
                  <a:tcPr marL="79802" marR="79802" marT="41468" marB="414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smtClean="0"/>
                        <a:t>162 871,10</a:t>
                      </a:r>
                      <a:endParaRPr lang="ru-RU" sz="1600" b="1" dirty="0">
                        <a:latin typeface="Book Antiqua" pitchFamily="18" charset="0"/>
                      </a:endParaRPr>
                    </a:p>
                  </a:txBody>
                  <a:tcPr marL="79802" marR="79802" marT="41468" marB="414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1 191,83</a:t>
                      </a:r>
                      <a:endParaRPr lang="ru-RU" sz="1600" b="1" dirty="0">
                        <a:latin typeface="Book Antiqua" pitchFamily="18" charset="0"/>
                      </a:endParaRPr>
                    </a:p>
                  </a:txBody>
                  <a:tcPr marL="79802" marR="79802" marT="41468" marB="414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161 679,27</a:t>
                      </a:r>
                      <a:endParaRPr lang="ru-RU" sz="1600" b="1" dirty="0">
                        <a:latin typeface="Book Antiqua" pitchFamily="18" charset="0"/>
                      </a:endParaRPr>
                    </a:p>
                  </a:txBody>
                  <a:tcPr marL="79802" marR="79802" marT="41468" marB="41468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82002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9396608"/>
              </p:ext>
            </p:extLst>
          </p:nvPr>
        </p:nvGraphicFramePr>
        <p:xfrm>
          <a:off x="0" y="0"/>
          <a:ext cx="9144000" cy="68378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04968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62074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Информация об остатках средств на 01.01.2018</a:t>
            </a:r>
            <a:endParaRPr lang="ru-RU" sz="32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0293581"/>
              </p:ext>
            </p:extLst>
          </p:nvPr>
        </p:nvGraphicFramePr>
        <p:xfrm>
          <a:off x="324000" y="980728"/>
          <a:ext cx="8568952" cy="5580429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363703"/>
                <a:gridCol w="1508033"/>
                <a:gridCol w="1440160"/>
                <a:gridCol w="1440632"/>
                <a:gridCol w="2016224"/>
                <a:gridCol w="1800200"/>
              </a:tblGrid>
              <a:tr h="27036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</a:rPr>
                        <a:t>№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Наименование </a:t>
                      </a:r>
                    </a:p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поселения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Остатки </a:t>
                      </a:r>
                      <a:r>
                        <a:rPr lang="ru-RU" sz="1400" b="1" u="none" strike="noStrike" dirty="0" smtClean="0">
                          <a:effectLst/>
                        </a:rPr>
                        <a:t>всего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в том числе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37" marR="9037" marT="9037" marB="0"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037" marR="9037" marT="903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037" marR="9037" marT="903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3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целевые  средства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дефицит </a:t>
                      </a:r>
                      <a:r>
                        <a:rPr lang="ru-RU" sz="1400" b="1" u="none" strike="noStrike" dirty="0">
                          <a:effectLst/>
                        </a:rPr>
                        <a:t>бюджета </a:t>
                      </a:r>
                      <a:r>
                        <a:rPr lang="ru-RU" sz="1400" b="1" u="none" strike="noStrike" dirty="0" smtClean="0">
                          <a:effectLst/>
                        </a:rPr>
                        <a:t>2018 </a:t>
                      </a:r>
                      <a:r>
                        <a:rPr lang="ru-RU" sz="1400" b="1" u="none" strike="noStrike" dirty="0">
                          <a:effectLst/>
                        </a:rPr>
                        <a:t>г.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свободные </a:t>
                      </a:r>
                      <a:r>
                        <a:rPr lang="ru-RU" sz="1400" b="1" u="none" strike="noStrike" dirty="0">
                          <a:effectLst/>
                        </a:rPr>
                        <a:t>остатки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ctr"/>
                </a:tc>
              </a:tr>
              <a:tr h="3043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err="1" smtClean="0">
                          <a:effectLst/>
                        </a:rPr>
                        <a:t>Бершетское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    </a:t>
                      </a:r>
                      <a:r>
                        <a:rPr lang="ru-RU" sz="1400" u="none" strike="noStrike" dirty="0" smtClean="0">
                          <a:effectLst/>
                        </a:rPr>
                        <a:t>     2 </a:t>
                      </a:r>
                      <a:r>
                        <a:rPr lang="ru-RU" sz="1400" u="none" strike="noStrike" dirty="0">
                          <a:effectLst/>
                        </a:rPr>
                        <a:t>518 513,51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108000" marT="36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 smtClean="0">
                          <a:effectLst/>
                        </a:rPr>
                        <a:t>            31 </a:t>
                      </a:r>
                      <a:r>
                        <a:rPr lang="ru-RU" sz="1400" u="none" strike="noStrike" dirty="0">
                          <a:effectLst/>
                        </a:rPr>
                        <a:t>930,55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108000" marT="36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                630 550,00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108000" marT="36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        1 856 032,96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108000" marT="36000" marB="0" anchor="b"/>
                </a:tc>
              </a:tr>
              <a:tr h="2703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err="1" smtClean="0">
                          <a:effectLst/>
                        </a:rPr>
                        <a:t>Гамовское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         </a:t>
                      </a:r>
                      <a:r>
                        <a:rPr lang="ru-RU" sz="1400" u="none" strike="noStrike" dirty="0" smtClean="0">
                          <a:effectLst/>
                        </a:rPr>
                        <a:t>2 </a:t>
                      </a:r>
                      <a:r>
                        <a:rPr lang="ru-RU" sz="1400" u="none" strike="noStrike" dirty="0">
                          <a:effectLst/>
                        </a:rPr>
                        <a:t>124 507,75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108000" marT="36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108000" marT="36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             2 976 302,00  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108000" marT="36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-          851 794,25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108000" marT="36000" marB="0" anchor="b"/>
                </a:tc>
              </a:tr>
              <a:tr h="2703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err="1" smtClean="0">
                          <a:effectLst/>
                        </a:rPr>
                        <a:t>Двуреченское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            </a:t>
                      </a:r>
                      <a:r>
                        <a:rPr lang="ru-RU" sz="1400" u="none" strike="noStrike" dirty="0" smtClean="0">
                          <a:effectLst/>
                        </a:rPr>
                        <a:t>559 </a:t>
                      </a:r>
                      <a:r>
                        <a:rPr lang="ru-RU" sz="1400" u="none" strike="noStrike" dirty="0">
                          <a:effectLst/>
                        </a:rPr>
                        <a:t>340,64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108000" marT="36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108000" marT="36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                               -  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108000" marT="36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           559 340,64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108000" marT="36000" marB="0" anchor="b"/>
                </a:tc>
              </a:tr>
              <a:tr h="2703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err="1" smtClean="0">
                          <a:effectLst/>
                        </a:rPr>
                        <a:t>Заболотское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 smtClean="0">
                          <a:effectLst/>
                        </a:rPr>
                        <a:t>         4 </a:t>
                      </a:r>
                      <a:r>
                        <a:rPr lang="ru-RU" sz="1400" u="none" strike="noStrike" dirty="0">
                          <a:effectLst/>
                        </a:rPr>
                        <a:t>160 156,13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108000" marT="36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 smtClean="0">
                          <a:effectLst/>
                        </a:rPr>
                        <a:t>                    </a:t>
                      </a:r>
                      <a:r>
                        <a:rPr lang="ru-RU" sz="1400" u="none" strike="noStrike" dirty="0">
                          <a:effectLst/>
                        </a:rPr>
                        <a:t>700,00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108000" marT="36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                712 700,00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108000" marT="36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        3 446 756,13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108000" marT="36000" marB="0" anchor="b"/>
                </a:tc>
              </a:tr>
              <a:tr h="2703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err="1" smtClean="0">
                          <a:effectLst/>
                        </a:rPr>
                        <a:t>Кондратовское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 smtClean="0">
                          <a:effectLst/>
                        </a:rPr>
                        <a:t>       20 </a:t>
                      </a:r>
                      <a:r>
                        <a:rPr lang="ru-RU" sz="1400" u="none" strike="noStrike" dirty="0">
                          <a:effectLst/>
                        </a:rPr>
                        <a:t>854 610,48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108000" marT="36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108000" marT="36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                877 304,00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108000" marT="36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      19 977 306,48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108000" marT="36000" marB="0" anchor="b"/>
                </a:tc>
              </a:tr>
              <a:tr h="2703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err="1" smtClean="0">
                          <a:effectLst/>
                        </a:rPr>
                        <a:t>Кукуштанское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 </a:t>
                      </a:r>
                      <a:r>
                        <a:rPr lang="ru-RU" sz="1400" u="none" strike="noStrike" dirty="0" smtClean="0">
                          <a:effectLst/>
                        </a:rPr>
                        <a:t>        2 </a:t>
                      </a:r>
                      <a:r>
                        <a:rPr lang="ru-RU" sz="1400" u="none" strike="noStrike" dirty="0">
                          <a:effectLst/>
                        </a:rPr>
                        <a:t>368 693,89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108000" marT="36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108000" marT="36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             2 318 330,00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108000" marT="36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             50 363,89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108000" marT="36000" marB="0" anchor="b"/>
                </a:tc>
              </a:tr>
              <a:tr h="23496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err="1" smtClean="0">
                          <a:effectLst/>
                        </a:rPr>
                        <a:t>Култаевское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 </a:t>
                      </a:r>
                      <a:r>
                        <a:rPr lang="ru-RU" sz="1400" u="none" strike="noStrike" dirty="0" smtClean="0">
                          <a:effectLst/>
                        </a:rPr>
                        <a:t>        3 </a:t>
                      </a:r>
                      <a:r>
                        <a:rPr lang="ru-RU" sz="1400" u="none" strike="noStrike" dirty="0">
                          <a:effectLst/>
                        </a:rPr>
                        <a:t>581 837,79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108000" marT="36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108000" marT="36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                475 000,00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108000" marT="36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        3 106 837,79  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108000" marT="36000" marB="0" anchor="b"/>
                </a:tc>
              </a:tr>
              <a:tr h="2703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err="1">
                          <a:effectLst/>
                        </a:rPr>
                        <a:t>Лобановское</a:t>
                      </a:r>
                      <a:r>
                        <a:rPr lang="ru-RU" sz="1400" u="none" strike="noStrike" dirty="0">
                          <a:effectLst/>
                        </a:rPr>
                        <a:t>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         </a:t>
                      </a:r>
                      <a:r>
                        <a:rPr lang="ru-RU" sz="1400" u="none" strike="noStrike" dirty="0" smtClean="0">
                          <a:effectLst/>
                        </a:rPr>
                        <a:t>7 </a:t>
                      </a:r>
                      <a:r>
                        <a:rPr lang="ru-RU" sz="1400" u="none" strike="noStrike" dirty="0">
                          <a:effectLst/>
                        </a:rPr>
                        <a:t>826 525,68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108000" marT="36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108000" marT="36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             6 645 400,00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108000" marT="36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        1 181 125,68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108000" marT="36000" marB="0" anchor="b"/>
                </a:tc>
              </a:tr>
              <a:tr h="2703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err="1" smtClean="0">
                          <a:effectLst/>
                        </a:rPr>
                        <a:t>Пальниковское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 smtClean="0">
                          <a:effectLst/>
                        </a:rPr>
                        <a:t>         2 </a:t>
                      </a:r>
                      <a:r>
                        <a:rPr lang="ru-RU" sz="1400" u="none" strike="noStrike" dirty="0">
                          <a:effectLst/>
                        </a:rPr>
                        <a:t>400 221,46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108000" marT="36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108000" marT="36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                               -  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108000" marT="36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        2 400 221,46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108000" marT="36000" marB="0" anchor="b"/>
                </a:tc>
              </a:tr>
              <a:tr h="26522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err="1" smtClean="0">
                          <a:effectLst/>
                        </a:rPr>
                        <a:t>Платошинское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 smtClean="0">
                          <a:effectLst/>
                        </a:rPr>
                        <a:t>   151 </a:t>
                      </a:r>
                      <a:r>
                        <a:rPr lang="ru-RU" sz="1400" u="none" strike="noStrike" dirty="0">
                          <a:effectLst/>
                        </a:rPr>
                        <a:t>405,90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108000" marT="36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    </a:t>
                      </a:r>
                      <a:r>
                        <a:rPr lang="ru-RU" sz="1400" u="none" strike="noStrike" dirty="0" smtClean="0">
                          <a:effectLst/>
                        </a:rPr>
                        <a:t>                 </a:t>
                      </a:r>
                      <a:r>
                        <a:rPr lang="ru-RU" sz="1400" u="none" strike="noStrike" dirty="0">
                          <a:effectLst/>
                        </a:rPr>
                        <a:t>0,01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108000" marT="36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                       </a:t>
                      </a:r>
                      <a:r>
                        <a:rPr lang="ru-RU" sz="1400" u="none" strike="noStrike" dirty="0" smtClean="0">
                          <a:effectLst/>
                        </a:rPr>
                        <a:t>        -  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108000" marT="36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           151 405,89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108000" marT="36000" marB="0" anchor="b"/>
                </a:tc>
              </a:tr>
              <a:tr h="2703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effectLst/>
                        </a:rPr>
                        <a:t>Савинское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 smtClean="0">
                          <a:effectLst/>
                        </a:rPr>
                        <a:t>       </a:t>
                      </a:r>
                      <a:r>
                        <a:rPr lang="ru-RU" sz="1400" u="none" strike="noStrike" dirty="0">
                          <a:effectLst/>
                        </a:rPr>
                        <a:t>18 669 812,31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108000" marT="36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108000" marT="36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             2 788 737,00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108000" marT="36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      15 881 075,31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108000" marT="36000" marB="0" anchor="b"/>
                </a:tc>
              </a:tr>
              <a:tr h="2703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err="1" smtClean="0">
                          <a:effectLst/>
                        </a:rPr>
                        <a:t>Сылвенское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 smtClean="0">
                          <a:effectLst/>
                        </a:rPr>
                        <a:t>991 </a:t>
                      </a:r>
                      <a:r>
                        <a:rPr lang="ru-RU" sz="1400" u="none" strike="noStrike" dirty="0">
                          <a:effectLst/>
                        </a:rPr>
                        <a:t>197,10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108000" marT="36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108000" marT="36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                453 000,00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108000" marT="36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           538 197,10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108000" marT="36000" marB="0" anchor="b"/>
                </a:tc>
              </a:tr>
              <a:tr h="2703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err="1" smtClean="0">
                          <a:effectLst/>
                        </a:rPr>
                        <a:t>Усть-Качкинское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 smtClean="0">
                          <a:effectLst/>
                        </a:rPr>
                        <a:t>16 </a:t>
                      </a:r>
                      <a:r>
                        <a:rPr lang="ru-RU" sz="1400" u="none" strike="noStrike" dirty="0">
                          <a:effectLst/>
                        </a:rPr>
                        <a:t>702 855,37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108000" marT="36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 smtClean="0">
                          <a:effectLst/>
                        </a:rPr>
                        <a:t>75 </a:t>
                      </a:r>
                      <a:r>
                        <a:rPr lang="ru-RU" sz="1400" u="none" strike="noStrike" dirty="0">
                          <a:effectLst/>
                        </a:rPr>
                        <a:t>783,00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108000" marT="36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                               -  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108000" marT="36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      16 627 072,37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108000" marT="36000" marB="0" anchor="b"/>
                </a:tc>
              </a:tr>
              <a:tr h="2703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err="1" smtClean="0">
                          <a:effectLst/>
                        </a:rPr>
                        <a:t>Фроловское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 smtClean="0">
                          <a:effectLst/>
                        </a:rPr>
                        <a:t>741 </a:t>
                      </a:r>
                      <a:r>
                        <a:rPr lang="ru-RU" sz="1400" u="none" strike="noStrike" dirty="0">
                          <a:effectLst/>
                        </a:rPr>
                        <a:t>257,98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108000" marT="36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108000" marT="36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                               -    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108000" marT="36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           741 257,98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108000" marT="36000" marB="0" anchor="b"/>
                </a:tc>
              </a:tr>
              <a:tr h="2703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err="1" smtClean="0">
                          <a:effectLst/>
                        </a:rPr>
                        <a:t>Хохловское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 smtClean="0">
                          <a:effectLst/>
                        </a:rPr>
                        <a:t>4 </a:t>
                      </a:r>
                      <a:r>
                        <a:rPr lang="ru-RU" sz="1400" u="none" strike="noStrike" dirty="0">
                          <a:effectLst/>
                        </a:rPr>
                        <a:t>654 594,35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108000" marT="36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108000" marT="36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             3 673 800,00  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108000" marT="36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           980 794,35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108000" marT="36000" marB="0" anchor="b"/>
                </a:tc>
              </a:tr>
              <a:tr h="2703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err="1" smtClean="0">
                          <a:effectLst/>
                        </a:rPr>
                        <a:t>Ю.Камское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 smtClean="0">
                          <a:effectLst/>
                        </a:rPr>
                        <a:t>613 </a:t>
                      </a:r>
                      <a:r>
                        <a:rPr lang="ru-RU" sz="1400" u="none" strike="noStrike" dirty="0">
                          <a:effectLst/>
                        </a:rPr>
                        <a:t>821,52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108000" marT="36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108000" marT="36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                450 000,00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108000" marT="36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           163 821,52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108000" marT="36000" marB="0" anchor="b"/>
                </a:tc>
              </a:tr>
              <a:tr h="2703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err="1" smtClean="0">
                          <a:effectLst/>
                        </a:rPr>
                        <a:t>Юговское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 smtClean="0">
                          <a:effectLst/>
                        </a:rPr>
                        <a:t>20 </a:t>
                      </a:r>
                      <a:r>
                        <a:rPr lang="ru-RU" sz="1400" u="none" strike="noStrike" dirty="0">
                          <a:effectLst/>
                        </a:rPr>
                        <a:t>027 798,16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108000" marT="36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 smtClean="0">
                          <a:effectLst/>
                        </a:rPr>
                        <a:t>19 </a:t>
                      </a:r>
                      <a:r>
                        <a:rPr lang="ru-RU" sz="1400" u="none" strike="noStrike" dirty="0">
                          <a:effectLst/>
                        </a:rPr>
                        <a:t>500 000,00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108000" marT="36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                               -  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108000" marT="36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           527 798,16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108000" marT="36000" marB="0" anchor="b"/>
                </a:tc>
              </a:tr>
              <a:tr h="2703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</a:rPr>
                        <a:t>Итого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 smtClean="0">
                          <a:effectLst/>
                        </a:rPr>
                        <a:t>     108 </a:t>
                      </a:r>
                      <a:r>
                        <a:rPr lang="ru-RU" sz="1400" b="1" u="none" strike="noStrike" dirty="0">
                          <a:effectLst/>
                        </a:rPr>
                        <a:t>947 150,02 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108000" marT="36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</a:rPr>
                        <a:t>     </a:t>
                      </a:r>
                      <a:r>
                        <a:rPr lang="ru-RU" sz="1400" b="1" u="none" strike="noStrike" dirty="0" smtClean="0">
                          <a:effectLst/>
                        </a:rPr>
                        <a:t>19 </a:t>
                      </a:r>
                      <a:r>
                        <a:rPr lang="ru-RU" sz="1400" b="1" u="none" strike="noStrike" dirty="0">
                          <a:effectLst/>
                        </a:rPr>
                        <a:t>608 413,56 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108000" marT="36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</a:rPr>
                        <a:t>           22 001 123,00 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108000" marT="36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</a:rPr>
                        <a:t>      67 337 613,46 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108000" marT="3600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71975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8811716"/>
              </p:ext>
            </p:extLst>
          </p:nvPr>
        </p:nvGraphicFramePr>
        <p:xfrm>
          <a:off x="488760" y="1340768"/>
          <a:ext cx="8652007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571472" y="500042"/>
            <a:ext cx="80724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</a:rPr>
              <a:t>Информация о средней заработной плате работников учреждений культуры, физкультуры и спорта на 01.01.2018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637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8379632"/>
              </p:ext>
            </p:extLst>
          </p:nvPr>
        </p:nvGraphicFramePr>
        <p:xfrm>
          <a:off x="0" y="0"/>
          <a:ext cx="9144000" cy="68378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63923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3956435"/>
              </p:ext>
            </p:extLst>
          </p:nvPr>
        </p:nvGraphicFramePr>
        <p:xfrm>
          <a:off x="76912" y="27774"/>
          <a:ext cx="8959584" cy="6810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12329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62440"/>
              </p:ext>
            </p:extLst>
          </p:nvPr>
        </p:nvGraphicFramePr>
        <p:xfrm>
          <a:off x="0" y="0"/>
          <a:ext cx="8784975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2881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0509848"/>
              </p:ext>
            </p:extLst>
          </p:nvPr>
        </p:nvGraphicFramePr>
        <p:xfrm>
          <a:off x="76912" y="-32047"/>
          <a:ext cx="9036496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99849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4273280"/>
              </p:ext>
            </p:extLst>
          </p:nvPr>
        </p:nvGraphicFramePr>
        <p:xfrm>
          <a:off x="107504" y="28575"/>
          <a:ext cx="8640959" cy="6800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8778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861595"/>
              </p:ext>
            </p:extLst>
          </p:nvPr>
        </p:nvGraphicFramePr>
        <p:xfrm>
          <a:off x="1" y="23812"/>
          <a:ext cx="9108504" cy="6810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375102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7028662"/>
              </p:ext>
            </p:extLst>
          </p:nvPr>
        </p:nvGraphicFramePr>
        <p:xfrm>
          <a:off x="107504" y="28575"/>
          <a:ext cx="8640959" cy="6800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82329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8816983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97962920"/>
      </p:ext>
    </p:extLst>
  </p:cSld>
  <p:clrMapOvr>
    <a:masterClrMapping/>
  </p:clrMapOvr>
</p:sld>
</file>

<file path=ppt/theme/_rels/themeOverrid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Городская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  <a:fontScheme name="Городская">
    <a:majorFont>
      <a:latin typeface="Trebuchet MS"/>
      <a:ea typeface=""/>
      <a:cs typeface=""/>
      <a:font script="Jpan" typeface="HGｺﾞｼｯｸM"/>
      <a:font script="Hang" typeface="맑은 고딕"/>
      <a:font script="Hans" typeface="方正姚体"/>
      <a:font script="Hant" typeface="微軟正黑體"/>
      <a:font script="Arab" typeface="Tahoma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Georgia"/>
      <a:ea typeface=""/>
      <a:cs typeface=""/>
      <a:font script="Jpan" typeface="HG明朝B"/>
      <a:font script="Hang" typeface="맑은 고딕"/>
      <a:font script="Hans" typeface="宋体"/>
      <a:font script="Hant" typeface="新細明體"/>
      <a:font script="Arab" typeface="Arial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inorFont>
  </a:fontScheme>
  <a:fmtScheme name="Городская">
    <a:fillStyleLst>
      <a:solidFill>
        <a:schemeClr val="phClr"/>
      </a:solidFill>
      <a:gradFill rotWithShape="1">
        <a:gsLst>
          <a:gs pos="0">
            <a:schemeClr val="phClr">
              <a:tint val="1000"/>
              <a:satMod val="255000"/>
            </a:schemeClr>
          </a:gs>
          <a:gs pos="55000">
            <a:schemeClr val="phClr">
              <a:tint val="12000"/>
              <a:satMod val="255000"/>
            </a:schemeClr>
          </a:gs>
          <a:gs pos="100000">
            <a:schemeClr val="phClr">
              <a:tint val="45000"/>
              <a:satMod val="250000"/>
            </a:schemeClr>
          </a:gs>
        </a:gsLst>
        <a:path path="circle">
          <a:fillToRect l="-40000" t="-90000" r="140000" b="190000"/>
        </a:path>
      </a:gradFill>
      <a:gradFill rotWithShape="1">
        <a:gsLst>
          <a:gs pos="0">
            <a:schemeClr val="phClr">
              <a:tint val="43000"/>
              <a:satMod val="165000"/>
            </a:schemeClr>
          </a:gs>
          <a:gs pos="55000">
            <a:schemeClr val="phClr">
              <a:tint val="83000"/>
              <a:satMod val="155000"/>
            </a:schemeClr>
          </a:gs>
          <a:gs pos="100000">
            <a:schemeClr val="phClr">
              <a:shade val="85000"/>
            </a:schemeClr>
          </a:gs>
        </a:gsLst>
        <a:path path="circle">
          <a:fillToRect l="-40000" t="-90000" r="140000" b="19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3175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1500" dist="254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phClr">
              <a:satMod val="115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100000">
            <a:schemeClr val="phClr">
              <a:tint val="80000"/>
              <a:satMod val="250000"/>
            </a:schemeClr>
          </a:gs>
          <a:gs pos="60000">
            <a:schemeClr val="phClr">
              <a:shade val="38000"/>
              <a:satMod val="175000"/>
            </a:schemeClr>
          </a:gs>
          <a:gs pos="0">
            <a:schemeClr val="phClr">
              <a:shade val="30000"/>
              <a:satMod val="175000"/>
            </a:schemeClr>
          </a:gs>
        </a:gsLst>
        <a:lin ang="5400000" scaled="0"/>
      </a:gradFill>
      <a:blipFill>
        <a:blip xmlns:r="http://schemas.openxmlformats.org/officeDocument/2006/relationships" r:embed="rId1">
          <a:duotone>
            <a:schemeClr val="phClr">
              <a:shade val="48000"/>
            </a:schemeClr>
            <a:schemeClr val="phClr">
              <a:tint val="96000"/>
              <a:satMod val="150000"/>
            </a:schemeClr>
          </a:duotone>
        </a:blip>
        <a:tile tx="0" ty="0" sx="80000" sy="80000" flip="none" algn="tl"/>
      </a:blipFill>
    </a:bgFillStyleLst>
  </a:fmtScheme>
</a:themeOverride>
</file>

<file path=ppt/theme/themeOverride2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665</TotalTime>
  <Words>792</Words>
  <Application>Microsoft Office PowerPoint</Application>
  <PresentationFormat>Экран (4:3)</PresentationFormat>
  <Paragraphs>394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14</vt:i4>
      </vt:variant>
    </vt:vector>
  </HeadingPairs>
  <TitlesOfParts>
    <vt:vector size="17" baseType="lpstr">
      <vt:lpstr>1_Тема Office</vt:lpstr>
      <vt:lpstr>Тема Office</vt:lpstr>
      <vt:lpstr>2_Тема Office</vt:lpstr>
      <vt:lpstr>Исполнение бюджетов сельских поселений  по итогам 2017 года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Задолженность сельских поселений по налогам и страховым взносам на 1 января 2018 года, рублей </vt:lpstr>
      <vt:lpstr>Презентация PowerPoint</vt:lpstr>
      <vt:lpstr>Информация об остатках средств на 01.01.2018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feu21-02</dc:creator>
  <cp:lastModifiedBy>feu21-02</cp:lastModifiedBy>
  <cp:revision>70</cp:revision>
  <cp:lastPrinted>2018-02-01T06:21:26Z</cp:lastPrinted>
  <dcterms:created xsi:type="dcterms:W3CDTF">2017-08-01T09:39:33Z</dcterms:created>
  <dcterms:modified xsi:type="dcterms:W3CDTF">2018-03-12T12:04:07Z</dcterms:modified>
</cp:coreProperties>
</file>